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81" r:id="rId3"/>
    <p:sldId id="282" r:id="rId4"/>
    <p:sldId id="268" r:id="rId5"/>
    <p:sldId id="269" r:id="rId6"/>
    <p:sldId id="272" r:id="rId7"/>
    <p:sldId id="280" r:id="rId8"/>
    <p:sldId id="279" r:id="rId9"/>
    <p:sldId id="274" r:id="rId10"/>
    <p:sldId id="277" r:id="rId11"/>
    <p:sldId id="283" r:id="rId12"/>
    <p:sldId id="276" r:id="rId13"/>
    <p:sldId id="275" r:id="rId14"/>
    <p:sldId id="278" r:id="rId15"/>
    <p:sldId id="261" r:id="rId16"/>
  </p:sldIdLst>
  <p:sldSz cx="12192000" cy="6858000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Medium" panose="00000600000000000000" pitchFamily="2" charset="0"/>
      <p:regular r:id="rId23"/>
      <p:italic r:id="rId24"/>
    </p:embeddedFont>
    <p:embeddedFont>
      <p:font typeface="Montserrat SemiBold" panose="00000700000000000000" pitchFamily="2" charset="0"/>
      <p:regular r:id="rId25"/>
      <p:bold r:id="rId26"/>
      <p:italic r:id="rId27"/>
      <p:boldItalic r:id="rId28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52E"/>
    <a:srgbClr val="BC945A"/>
    <a:srgbClr val="404040"/>
    <a:srgbClr val="A42145"/>
    <a:srgbClr val="245C4F"/>
    <a:srgbClr val="691B31"/>
    <a:srgbClr val="DEC9A2"/>
    <a:srgbClr val="E5D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1F49C-0323-49D8-8709-29418EE490EC}" v="1" dt="2024-08-13T20:04:58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6"/>
    <p:restoredTop sz="88499" autoAdjust="0"/>
  </p:normalViewPr>
  <p:slideViewPr>
    <p:cSldViewPr snapToGrid="0" snapToObjects="1">
      <p:cViewPr varScale="1">
        <p:scale>
          <a:sx n="98" d="100"/>
          <a:sy n="98" d="100"/>
        </p:scale>
        <p:origin x="13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a Rebeca Benítez Monroy" userId="c8545344-2cfc-49b6-9e35-405f07c1be7a" providerId="ADAL" clId="{4331F49C-0323-49D8-8709-29418EE490EC}"/>
    <pc:docChg chg="modSld">
      <pc:chgData name="Tania Rebeca Benítez Monroy" userId="c8545344-2cfc-49b6-9e35-405f07c1be7a" providerId="ADAL" clId="{4331F49C-0323-49D8-8709-29418EE490EC}" dt="2024-08-19T15:17:15.470" v="0"/>
      <pc:docMkLst>
        <pc:docMk/>
      </pc:docMkLst>
      <pc:sldChg chg="modSp mod">
        <pc:chgData name="Tania Rebeca Benítez Monroy" userId="c8545344-2cfc-49b6-9e35-405f07c1be7a" providerId="ADAL" clId="{4331F49C-0323-49D8-8709-29418EE490EC}" dt="2024-08-19T15:17:15.470" v="0"/>
        <pc:sldMkLst>
          <pc:docMk/>
          <pc:sldMk cId="2535161306" sldId="268"/>
        </pc:sldMkLst>
        <pc:spChg chg="mod">
          <ac:chgData name="Tania Rebeca Benítez Monroy" userId="c8545344-2cfc-49b6-9e35-405f07c1be7a" providerId="ADAL" clId="{4331F49C-0323-49D8-8709-29418EE490EC}" dt="2024-08-19T15:17:15.470" v="0"/>
          <ac:spMkLst>
            <pc:docMk/>
            <pc:sldMk cId="2535161306" sldId="268"/>
            <ac:spMk id="13" creationId="{5772CC38-EA39-DAFD-E2E4-85A0BDFBF6C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C9929-B69C-40AE-93FB-5D88FD50C06E}" type="doc">
      <dgm:prSet loTypeId="urn:microsoft.com/office/officeart/2005/8/layout/radial6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094C926-2F67-43EC-839D-AC7908EF9893}">
      <dgm:prSet phldrT="[Texto]" custT="1"/>
      <dgm:spPr>
        <a:solidFill>
          <a:srgbClr val="BC945A"/>
        </a:solidFill>
      </dgm:spPr>
      <dgm:t>
        <a:bodyPr/>
        <a:lstStyle/>
        <a:p>
          <a:r>
            <a:rPr lang="es-MX" sz="1600" b="0" dirty="0">
              <a:latin typeface="Montserrat" panose="00000500000000000000" pitchFamily="2" charset="0"/>
              <a:ea typeface="+mn-ea"/>
              <a:cs typeface="+mn-cs"/>
            </a:rPr>
            <a:t>Comités</a:t>
          </a:r>
        </a:p>
        <a:p>
          <a:r>
            <a:rPr lang="es-MX" sz="1600" b="0" dirty="0">
              <a:latin typeface="Montserrat" panose="00000500000000000000" pitchFamily="2" charset="0"/>
              <a:ea typeface="+mn-ea"/>
              <a:cs typeface="+mn-cs"/>
            </a:rPr>
            <a:t>De Contraloría Social</a:t>
          </a:r>
          <a:endParaRPr lang="es-MX" sz="1600" dirty="0">
            <a:latin typeface="Montserrat" panose="00000500000000000000" pitchFamily="2" charset="0"/>
          </a:endParaRPr>
        </a:p>
      </dgm:t>
    </dgm:pt>
    <dgm:pt modelId="{3C873AF4-AA32-44C8-87B6-83C9A74FA104}" type="parTrans" cxnId="{377F696F-07B7-4C18-9203-A2BE393251B4}">
      <dgm:prSet/>
      <dgm:spPr/>
      <dgm:t>
        <a:bodyPr/>
        <a:lstStyle/>
        <a:p>
          <a:endParaRPr lang="es-MX" sz="1600">
            <a:latin typeface="Montserrat" panose="00000500000000000000" pitchFamily="2" charset="0"/>
          </a:endParaRPr>
        </a:p>
      </dgm:t>
    </dgm:pt>
    <dgm:pt modelId="{C0E83EEA-9206-499F-88FE-82991D4D58B5}" type="sibTrans" cxnId="{377F696F-07B7-4C18-9203-A2BE393251B4}">
      <dgm:prSet/>
      <dgm:spPr/>
      <dgm:t>
        <a:bodyPr/>
        <a:lstStyle/>
        <a:p>
          <a:endParaRPr lang="es-MX" sz="1600">
            <a:latin typeface="Montserrat" panose="00000500000000000000" pitchFamily="2" charset="0"/>
          </a:endParaRPr>
        </a:p>
      </dgm:t>
    </dgm:pt>
    <dgm:pt modelId="{F163E4E0-D298-43F1-8861-6E7FBC8CEBC1}">
      <dgm:prSet phldrT="[Texto]" custT="1"/>
      <dgm:spPr>
        <a:solidFill>
          <a:srgbClr val="A42145"/>
        </a:solidFill>
      </dgm:spPr>
      <dgm:t>
        <a:bodyPr/>
        <a:lstStyle/>
        <a:p>
          <a:r>
            <a:rPr lang="es-MX" sz="1200" b="0" dirty="0">
              <a:latin typeface="Montserrat" panose="00000500000000000000" pitchFamily="2" charset="0"/>
              <a:ea typeface="+mn-ea"/>
              <a:cs typeface="+mn-cs"/>
            </a:rPr>
            <a:t>Secretaría de la Función Pública.</a:t>
          </a:r>
          <a:endParaRPr lang="es-MX" sz="1200" dirty="0">
            <a:latin typeface="Montserrat" panose="00000500000000000000" pitchFamily="2" charset="0"/>
          </a:endParaRPr>
        </a:p>
      </dgm:t>
    </dgm:pt>
    <dgm:pt modelId="{38C48E1B-3C3C-487B-96DA-5AEC54444A7F}" type="parTrans" cxnId="{60DC80D6-8225-4FAA-9C34-A8BF5F07E1BC}">
      <dgm:prSet/>
      <dgm:spPr/>
      <dgm:t>
        <a:bodyPr/>
        <a:lstStyle/>
        <a:p>
          <a:endParaRPr lang="es-MX" sz="1600">
            <a:latin typeface="Montserrat" panose="00000500000000000000" pitchFamily="2" charset="0"/>
          </a:endParaRPr>
        </a:p>
      </dgm:t>
    </dgm:pt>
    <dgm:pt modelId="{ACA8DBB3-AB9D-4F63-B418-B270CBA8CB9C}" type="sibTrans" cxnId="{60DC80D6-8225-4FAA-9C34-A8BF5F07E1BC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s-MX" sz="1600">
            <a:latin typeface="Montserrat" panose="00000500000000000000" pitchFamily="2" charset="0"/>
          </a:endParaRPr>
        </a:p>
      </dgm:t>
    </dgm:pt>
    <dgm:pt modelId="{72A941CA-A3D1-47AB-B771-AACF0F5753A1}">
      <dgm:prSet custT="1"/>
      <dgm:spPr>
        <a:solidFill>
          <a:srgbClr val="404040"/>
        </a:solidFill>
      </dgm:spPr>
      <dgm:t>
        <a:bodyPr/>
        <a:lstStyle/>
        <a:p>
          <a:r>
            <a:rPr lang="es-MX" sz="1200" dirty="0">
              <a:latin typeface="Montserrat" panose="00000500000000000000" pitchFamily="2" charset="0"/>
            </a:rPr>
            <a:t>Dirección General de Educación Superior Universitaria e Intercultural</a:t>
          </a:r>
        </a:p>
      </dgm:t>
    </dgm:pt>
    <dgm:pt modelId="{CB081094-9133-464C-97EF-D8F6A85C325C}" type="parTrans" cxnId="{5F828E90-D53F-4E2D-9EBD-890C1AF1200E}">
      <dgm:prSet/>
      <dgm:spPr/>
      <dgm:t>
        <a:bodyPr/>
        <a:lstStyle/>
        <a:p>
          <a:endParaRPr lang="es-MX" sz="1600">
            <a:latin typeface="Montserrat" panose="00000500000000000000" pitchFamily="2" charset="0"/>
          </a:endParaRPr>
        </a:p>
      </dgm:t>
    </dgm:pt>
    <dgm:pt modelId="{B9C394C7-B926-432E-8119-E7F1689CDFB0}" type="sibTrans" cxnId="{5F828E90-D53F-4E2D-9EBD-890C1AF1200E}">
      <dgm:prSet/>
      <dgm:spPr/>
      <dgm:t>
        <a:bodyPr/>
        <a:lstStyle/>
        <a:p>
          <a:endParaRPr lang="es-MX" sz="1600">
            <a:latin typeface="Montserrat" panose="00000500000000000000" pitchFamily="2" charset="0"/>
          </a:endParaRPr>
        </a:p>
      </dgm:t>
    </dgm:pt>
    <dgm:pt modelId="{38BC7D40-74EF-402A-A5B7-8A0943E2EC08}">
      <dgm:prSet custT="1"/>
      <dgm:spPr>
        <a:solidFill>
          <a:srgbClr val="691B31"/>
        </a:solidFill>
      </dgm:spPr>
      <dgm:t>
        <a:bodyPr/>
        <a:lstStyle/>
        <a:p>
          <a:r>
            <a:rPr lang="es-MX" sz="1200" dirty="0">
              <a:latin typeface="Montserrat" panose="00000500000000000000" pitchFamily="2" charset="0"/>
            </a:rPr>
            <a:t>Instituciones de Educación Superior beneficiarias</a:t>
          </a:r>
        </a:p>
      </dgm:t>
    </dgm:pt>
    <dgm:pt modelId="{13A31234-DE47-457B-87B9-0146BB6063DD}" type="parTrans" cxnId="{E92EF8CB-41B1-4D3D-8208-31D9511BC485}">
      <dgm:prSet/>
      <dgm:spPr/>
      <dgm:t>
        <a:bodyPr/>
        <a:lstStyle/>
        <a:p>
          <a:endParaRPr lang="es-MX" sz="1600">
            <a:latin typeface="Montserrat" panose="00000500000000000000" pitchFamily="2" charset="0"/>
          </a:endParaRPr>
        </a:p>
      </dgm:t>
    </dgm:pt>
    <dgm:pt modelId="{C7E3E476-7070-484B-A8CA-D495EBC8E5D5}" type="sibTrans" cxnId="{E92EF8CB-41B1-4D3D-8208-31D9511BC485}">
      <dgm:prSet/>
      <dgm:spPr/>
      <dgm:t>
        <a:bodyPr/>
        <a:lstStyle/>
        <a:p>
          <a:endParaRPr lang="es-MX" sz="1600">
            <a:latin typeface="Montserrat" panose="00000500000000000000" pitchFamily="2" charset="0"/>
          </a:endParaRPr>
        </a:p>
      </dgm:t>
    </dgm:pt>
    <dgm:pt modelId="{EBA5246B-5FA8-4564-B6C8-5EB366D30854}">
      <dgm:prSet custT="1"/>
      <dgm:spPr>
        <a:solidFill>
          <a:srgbClr val="245C4F"/>
        </a:solidFill>
      </dgm:spPr>
      <dgm:t>
        <a:bodyPr/>
        <a:lstStyle/>
        <a:p>
          <a:r>
            <a:rPr lang="es-MX" sz="1200" dirty="0">
              <a:latin typeface="Montserrat" panose="00000500000000000000" pitchFamily="2" charset="0"/>
            </a:rPr>
            <a:t>Órganos Estatales de Control</a:t>
          </a:r>
        </a:p>
      </dgm:t>
    </dgm:pt>
    <dgm:pt modelId="{A170B24D-DE21-4C02-8B42-F2A7D24E9886}" type="parTrans" cxnId="{65B72243-803C-4027-B51B-F2A24913A139}">
      <dgm:prSet/>
      <dgm:spPr/>
      <dgm:t>
        <a:bodyPr/>
        <a:lstStyle/>
        <a:p>
          <a:endParaRPr lang="es-MX" sz="1600">
            <a:latin typeface="Montserrat" panose="00000500000000000000" pitchFamily="2" charset="0"/>
          </a:endParaRPr>
        </a:p>
      </dgm:t>
    </dgm:pt>
    <dgm:pt modelId="{A7AF6AA3-BAAA-4F0B-9851-BA08F2AB69C3}" type="sibTrans" cxnId="{65B72243-803C-4027-B51B-F2A24913A13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s-MX" sz="1600">
            <a:latin typeface="Montserrat" panose="00000500000000000000" pitchFamily="2" charset="0"/>
          </a:endParaRPr>
        </a:p>
      </dgm:t>
    </dgm:pt>
    <dgm:pt modelId="{F6AF8749-A501-4435-AB78-7D17DD76BE56}">
      <dgm:prSet custT="1"/>
      <dgm:spPr/>
      <dgm:t>
        <a:bodyPr/>
        <a:lstStyle/>
        <a:p>
          <a:r>
            <a:rPr lang="es-MX" sz="1200" b="0" dirty="0">
              <a:latin typeface="Montserrat" panose="00000500000000000000" pitchFamily="2" charset="0"/>
              <a:ea typeface="+mn-ea"/>
              <a:cs typeface="+mn-cs"/>
            </a:rPr>
            <a:t>Subsecretaría de Educación Superior</a:t>
          </a:r>
        </a:p>
      </dgm:t>
    </dgm:pt>
    <dgm:pt modelId="{5CEF0CE1-366A-423F-BD99-15A662425F78}" type="parTrans" cxnId="{C0F01970-14FA-4F45-8C9E-5B3ADA914C3C}">
      <dgm:prSet/>
      <dgm:spPr/>
      <dgm:t>
        <a:bodyPr/>
        <a:lstStyle/>
        <a:p>
          <a:endParaRPr lang="es-MX"/>
        </a:p>
      </dgm:t>
    </dgm:pt>
    <dgm:pt modelId="{6FA5E254-2C81-4AC5-9732-1F313CB6A7D3}" type="sibTrans" cxnId="{C0F01970-14FA-4F45-8C9E-5B3ADA914C3C}">
      <dgm:prSet/>
      <dgm:spPr/>
      <dgm:t>
        <a:bodyPr/>
        <a:lstStyle/>
        <a:p>
          <a:endParaRPr lang="es-MX"/>
        </a:p>
      </dgm:t>
    </dgm:pt>
    <dgm:pt modelId="{D92AFBAE-A67C-4F9F-B9E9-D030A5677EE3}" type="pres">
      <dgm:prSet presAssocID="{BB2C9929-B69C-40AE-93FB-5D88FD50C06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30FEDA-95F3-4E2A-957F-F2363DEEDABF}" type="pres">
      <dgm:prSet presAssocID="{5094C926-2F67-43EC-839D-AC7908EF9893}" presName="centerShape" presStyleLbl="node0" presStyleIdx="0" presStyleCnt="1"/>
      <dgm:spPr/>
    </dgm:pt>
    <dgm:pt modelId="{88B31694-5A25-4626-9116-56872DEC3EC3}" type="pres">
      <dgm:prSet presAssocID="{F163E4E0-D298-43F1-8861-6E7FBC8CEBC1}" presName="node" presStyleLbl="node1" presStyleIdx="0" presStyleCnt="5">
        <dgm:presLayoutVars>
          <dgm:bulletEnabled val="1"/>
        </dgm:presLayoutVars>
      </dgm:prSet>
      <dgm:spPr/>
    </dgm:pt>
    <dgm:pt modelId="{6A806906-75F3-405F-877E-EFDFA7E1921F}" type="pres">
      <dgm:prSet presAssocID="{F163E4E0-D298-43F1-8861-6E7FBC8CEBC1}" presName="dummy" presStyleCnt="0"/>
      <dgm:spPr/>
    </dgm:pt>
    <dgm:pt modelId="{CFE7E5C4-DE0E-4C9B-A300-81429FCA60B4}" type="pres">
      <dgm:prSet presAssocID="{ACA8DBB3-AB9D-4F63-B418-B270CBA8CB9C}" presName="sibTrans" presStyleLbl="sibTrans2D1" presStyleIdx="0" presStyleCnt="5"/>
      <dgm:spPr/>
    </dgm:pt>
    <dgm:pt modelId="{7CBE6407-F7FB-4F54-BF8F-984005CCE970}" type="pres">
      <dgm:prSet presAssocID="{F6AF8749-A501-4435-AB78-7D17DD76BE56}" presName="node" presStyleLbl="node1" presStyleIdx="1" presStyleCnt="5" custScaleX="117353">
        <dgm:presLayoutVars>
          <dgm:bulletEnabled val="1"/>
        </dgm:presLayoutVars>
      </dgm:prSet>
      <dgm:spPr/>
    </dgm:pt>
    <dgm:pt modelId="{A62A32DB-105F-4813-9B19-A66D22939776}" type="pres">
      <dgm:prSet presAssocID="{F6AF8749-A501-4435-AB78-7D17DD76BE56}" presName="dummy" presStyleCnt="0"/>
      <dgm:spPr/>
    </dgm:pt>
    <dgm:pt modelId="{F4CBEE38-C74A-4585-9CB6-862280203093}" type="pres">
      <dgm:prSet presAssocID="{6FA5E254-2C81-4AC5-9732-1F313CB6A7D3}" presName="sibTrans" presStyleLbl="sibTrans2D1" presStyleIdx="1" presStyleCnt="5"/>
      <dgm:spPr/>
    </dgm:pt>
    <dgm:pt modelId="{0208B3AE-2FCB-4C1A-8EEB-6D970DD16DAE}" type="pres">
      <dgm:prSet presAssocID="{72A941CA-A3D1-47AB-B771-AACF0F5753A1}" presName="node" presStyleLbl="node1" presStyleIdx="2" presStyleCnt="5" custScaleX="124836" custScaleY="120129" custRadScaleRad="91814" custRadScaleInc="-9927">
        <dgm:presLayoutVars>
          <dgm:bulletEnabled val="1"/>
        </dgm:presLayoutVars>
      </dgm:prSet>
      <dgm:spPr/>
    </dgm:pt>
    <dgm:pt modelId="{D91B2A9C-8DF6-4740-9307-7079DEDAC6C3}" type="pres">
      <dgm:prSet presAssocID="{72A941CA-A3D1-47AB-B771-AACF0F5753A1}" presName="dummy" presStyleCnt="0"/>
      <dgm:spPr/>
    </dgm:pt>
    <dgm:pt modelId="{4DC40932-442D-4AD8-BFAC-C0E7E8FFC1D0}" type="pres">
      <dgm:prSet presAssocID="{B9C394C7-B926-432E-8119-E7F1689CDFB0}" presName="sibTrans" presStyleLbl="sibTrans2D1" presStyleIdx="2" presStyleCnt="5"/>
      <dgm:spPr/>
    </dgm:pt>
    <dgm:pt modelId="{1D993A51-8D7B-41BC-81CE-F7E403888C77}" type="pres">
      <dgm:prSet presAssocID="{38BC7D40-74EF-402A-A5B7-8A0943E2EC08}" presName="node" presStyleLbl="node1" presStyleIdx="3" presStyleCnt="5" custScaleX="110273" custScaleY="107876">
        <dgm:presLayoutVars>
          <dgm:bulletEnabled val="1"/>
        </dgm:presLayoutVars>
      </dgm:prSet>
      <dgm:spPr/>
    </dgm:pt>
    <dgm:pt modelId="{BDA86F08-A752-4D9F-8A97-457E6CC82149}" type="pres">
      <dgm:prSet presAssocID="{38BC7D40-74EF-402A-A5B7-8A0943E2EC08}" presName="dummy" presStyleCnt="0"/>
      <dgm:spPr/>
    </dgm:pt>
    <dgm:pt modelId="{31CB28E1-CA69-42C0-BDB2-B40E4C588359}" type="pres">
      <dgm:prSet presAssocID="{C7E3E476-7070-484B-A8CA-D495EBC8E5D5}" presName="sibTrans" presStyleLbl="sibTrans2D1" presStyleIdx="3" presStyleCnt="5" custScaleX="111972" custScaleY="104133"/>
      <dgm:spPr/>
    </dgm:pt>
    <dgm:pt modelId="{83A8C030-0BB5-4D5B-A9BB-F4BAA23C3352}" type="pres">
      <dgm:prSet presAssocID="{EBA5246B-5FA8-4564-B6C8-5EB366D30854}" presName="node" presStyleLbl="node1" presStyleIdx="4" presStyleCnt="5" custScaleX="126590" custScaleY="117775">
        <dgm:presLayoutVars>
          <dgm:bulletEnabled val="1"/>
        </dgm:presLayoutVars>
      </dgm:prSet>
      <dgm:spPr/>
    </dgm:pt>
    <dgm:pt modelId="{EEB7FE75-9517-44FD-9FCF-BB2B05620F5E}" type="pres">
      <dgm:prSet presAssocID="{EBA5246B-5FA8-4564-B6C8-5EB366D30854}" presName="dummy" presStyleCnt="0"/>
      <dgm:spPr/>
    </dgm:pt>
    <dgm:pt modelId="{8FE065BA-AF6D-4254-B70D-439C40FC2A0C}" type="pres">
      <dgm:prSet presAssocID="{A7AF6AA3-BAAA-4F0B-9851-BA08F2AB69C3}" presName="sibTrans" presStyleLbl="sibTrans2D1" presStyleIdx="4" presStyleCnt="5"/>
      <dgm:spPr/>
    </dgm:pt>
  </dgm:ptLst>
  <dgm:cxnLst>
    <dgm:cxn modelId="{DC445B07-67C1-4066-AD35-44BA9B713812}" type="presOf" srcId="{A7AF6AA3-BAAA-4F0B-9851-BA08F2AB69C3}" destId="{8FE065BA-AF6D-4254-B70D-439C40FC2A0C}" srcOrd="0" destOrd="0" presId="urn:microsoft.com/office/officeart/2005/8/layout/radial6"/>
    <dgm:cxn modelId="{66C9F607-E8C3-4788-AF4F-AAD13BB7B015}" type="presOf" srcId="{72A941CA-A3D1-47AB-B771-AACF0F5753A1}" destId="{0208B3AE-2FCB-4C1A-8EEB-6D970DD16DAE}" srcOrd="0" destOrd="0" presId="urn:microsoft.com/office/officeart/2005/8/layout/radial6"/>
    <dgm:cxn modelId="{AD414F61-7182-4DA6-8443-8F1125BC6695}" type="presOf" srcId="{C7E3E476-7070-484B-A8CA-D495EBC8E5D5}" destId="{31CB28E1-CA69-42C0-BDB2-B40E4C588359}" srcOrd="0" destOrd="0" presId="urn:microsoft.com/office/officeart/2005/8/layout/radial6"/>
    <dgm:cxn modelId="{65B72243-803C-4027-B51B-F2A24913A139}" srcId="{5094C926-2F67-43EC-839D-AC7908EF9893}" destId="{EBA5246B-5FA8-4564-B6C8-5EB366D30854}" srcOrd="4" destOrd="0" parTransId="{A170B24D-DE21-4C02-8B42-F2A7D24E9886}" sibTransId="{A7AF6AA3-BAAA-4F0B-9851-BA08F2AB69C3}"/>
    <dgm:cxn modelId="{377F696F-07B7-4C18-9203-A2BE393251B4}" srcId="{BB2C9929-B69C-40AE-93FB-5D88FD50C06E}" destId="{5094C926-2F67-43EC-839D-AC7908EF9893}" srcOrd="0" destOrd="0" parTransId="{3C873AF4-AA32-44C8-87B6-83C9A74FA104}" sibTransId="{C0E83EEA-9206-499F-88FE-82991D4D58B5}"/>
    <dgm:cxn modelId="{C0F01970-14FA-4F45-8C9E-5B3ADA914C3C}" srcId="{5094C926-2F67-43EC-839D-AC7908EF9893}" destId="{F6AF8749-A501-4435-AB78-7D17DD76BE56}" srcOrd="1" destOrd="0" parTransId="{5CEF0CE1-366A-423F-BD99-15A662425F78}" sibTransId="{6FA5E254-2C81-4AC5-9732-1F313CB6A7D3}"/>
    <dgm:cxn modelId="{8B9A6484-FEE4-485D-B17B-25BF6FFE2A0A}" type="presOf" srcId="{ACA8DBB3-AB9D-4F63-B418-B270CBA8CB9C}" destId="{CFE7E5C4-DE0E-4C9B-A300-81429FCA60B4}" srcOrd="0" destOrd="0" presId="urn:microsoft.com/office/officeart/2005/8/layout/radial6"/>
    <dgm:cxn modelId="{5F828E90-D53F-4E2D-9EBD-890C1AF1200E}" srcId="{5094C926-2F67-43EC-839D-AC7908EF9893}" destId="{72A941CA-A3D1-47AB-B771-AACF0F5753A1}" srcOrd="2" destOrd="0" parTransId="{CB081094-9133-464C-97EF-D8F6A85C325C}" sibTransId="{B9C394C7-B926-432E-8119-E7F1689CDFB0}"/>
    <dgm:cxn modelId="{9A88D79E-1859-4176-A0DB-060B1DD4AA45}" type="presOf" srcId="{BB2C9929-B69C-40AE-93FB-5D88FD50C06E}" destId="{D92AFBAE-A67C-4F9F-B9E9-D030A5677EE3}" srcOrd="0" destOrd="0" presId="urn:microsoft.com/office/officeart/2005/8/layout/radial6"/>
    <dgm:cxn modelId="{EA3238A4-2850-4F37-B22B-63C86E5B2DE5}" type="presOf" srcId="{F6AF8749-A501-4435-AB78-7D17DD76BE56}" destId="{7CBE6407-F7FB-4F54-BF8F-984005CCE970}" srcOrd="0" destOrd="0" presId="urn:microsoft.com/office/officeart/2005/8/layout/radial6"/>
    <dgm:cxn modelId="{EA5D80A9-6E7D-4F07-94C8-B9B2009DB245}" type="presOf" srcId="{F163E4E0-D298-43F1-8861-6E7FBC8CEBC1}" destId="{88B31694-5A25-4626-9116-56872DEC3EC3}" srcOrd="0" destOrd="0" presId="urn:microsoft.com/office/officeart/2005/8/layout/radial6"/>
    <dgm:cxn modelId="{11E1D7B2-568C-474B-B053-39947D512B00}" type="presOf" srcId="{5094C926-2F67-43EC-839D-AC7908EF9893}" destId="{B330FEDA-95F3-4E2A-957F-F2363DEEDABF}" srcOrd="0" destOrd="0" presId="urn:microsoft.com/office/officeart/2005/8/layout/radial6"/>
    <dgm:cxn modelId="{8562A7B3-11D4-404E-87FB-235B9ADE68EB}" type="presOf" srcId="{6FA5E254-2C81-4AC5-9732-1F313CB6A7D3}" destId="{F4CBEE38-C74A-4585-9CB6-862280203093}" srcOrd="0" destOrd="0" presId="urn:microsoft.com/office/officeart/2005/8/layout/radial6"/>
    <dgm:cxn modelId="{E92EF8CB-41B1-4D3D-8208-31D9511BC485}" srcId="{5094C926-2F67-43EC-839D-AC7908EF9893}" destId="{38BC7D40-74EF-402A-A5B7-8A0943E2EC08}" srcOrd="3" destOrd="0" parTransId="{13A31234-DE47-457B-87B9-0146BB6063DD}" sibTransId="{C7E3E476-7070-484B-A8CA-D495EBC8E5D5}"/>
    <dgm:cxn modelId="{9137C4D4-B1CD-4D33-A56D-0FCC4A0C339F}" type="presOf" srcId="{EBA5246B-5FA8-4564-B6C8-5EB366D30854}" destId="{83A8C030-0BB5-4D5B-A9BB-F4BAA23C3352}" srcOrd="0" destOrd="0" presId="urn:microsoft.com/office/officeart/2005/8/layout/radial6"/>
    <dgm:cxn modelId="{9E4E96D5-EFCA-4AC4-8DC9-A4B01E5CC42D}" type="presOf" srcId="{38BC7D40-74EF-402A-A5B7-8A0943E2EC08}" destId="{1D993A51-8D7B-41BC-81CE-F7E403888C77}" srcOrd="0" destOrd="0" presId="urn:microsoft.com/office/officeart/2005/8/layout/radial6"/>
    <dgm:cxn modelId="{60DC80D6-8225-4FAA-9C34-A8BF5F07E1BC}" srcId="{5094C926-2F67-43EC-839D-AC7908EF9893}" destId="{F163E4E0-D298-43F1-8861-6E7FBC8CEBC1}" srcOrd="0" destOrd="0" parTransId="{38C48E1B-3C3C-487B-96DA-5AEC54444A7F}" sibTransId="{ACA8DBB3-AB9D-4F63-B418-B270CBA8CB9C}"/>
    <dgm:cxn modelId="{7BBD58EA-89E4-43FF-A907-76946125EF69}" type="presOf" srcId="{B9C394C7-B926-432E-8119-E7F1689CDFB0}" destId="{4DC40932-442D-4AD8-BFAC-C0E7E8FFC1D0}" srcOrd="0" destOrd="0" presId="urn:microsoft.com/office/officeart/2005/8/layout/radial6"/>
    <dgm:cxn modelId="{A6583CFD-13D4-450D-9CBE-E85109EF9628}" type="presParOf" srcId="{D92AFBAE-A67C-4F9F-B9E9-D030A5677EE3}" destId="{B330FEDA-95F3-4E2A-957F-F2363DEEDABF}" srcOrd="0" destOrd="0" presId="urn:microsoft.com/office/officeart/2005/8/layout/radial6"/>
    <dgm:cxn modelId="{D930D2BF-15DC-4960-A175-612322AAB5A3}" type="presParOf" srcId="{D92AFBAE-A67C-4F9F-B9E9-D030A5677EE3}" destId="{88B31694-5A25-4626-9116-56872DEC3EC3}" srcOrd="1" destOrd="0" presId="urn:microsoft.com/office/officeart/2005/8/layout/radial6"/>
    <dgm:cxn modelId="{46EA4956-42AF-456B-A504-94DA4E1FA3A9}" type="presParOf" srcId="{D92AFBAE-A67C-4F9F-B9E9-D030A5677EE3}" destId="{6A806906-75F3-405F-877E-EFDFA7E1921F}" srcOrd="2" destOrd="0" presId="urn:microsoft.com/office/officeart/2005/8/layout/radial6"/>
    <dgm:cxn modelId="{6FEE84A3-2DA8-4DA6-AA04-BAE23E8BC913}" type="presParOf" srcId="{D92AFBAE-A67C-4F9F-B9E9-D030A5677EE3}" destId="{CFE7E5C4-DE0E-4C9B-A300-81429FCA60B4}" srcOrd="3" destOrd="0" presId="urn:microsoft.com/office/officeart/2005/8/layout/radial6"/>
    <dgm:cxn modelId="{3003B867-AE19-42CC-99AF-8E97B92D3ABA}" type="presParOf" srcId="{D92AFBAE-A67C-4F9F-B9E9-D030A5677EE3}" destId="{7CBE6407-F7FB-4F54-BF8F-984005CCE970}" srcOrd="4" destOrd="0" presId="urn:microsoft.com/office/officeart/2005/8/layout/radial6"/>
    <dgm:cxn modelId="{96260AF6-D4B1-47A1-A8DD-AA7E1C57063E}" type="presParOf" srcId="{D92AFBAE-A67C-4F9F-B9E9-D030A5677EE3}" destId="{A62A32DB-105F-4813-9B19-A66D22939776}" srcOrd="5" destOrd="0" presId="urn:microsoft.com/office/officeart/2005/8/layout/radial6"/>
    <dgm:cxn modelId="{5A1E7658-C11B-4FB6-89AC-8A4CF67A14B0}" type="presParOf" srcId="{D92AFBAE-A67C-4F9F-B9E9-D030A5677EE3}" destId="{F4CBEE38-C74A-4585-9CB6-862280203093}" srcOrd="6" destOrd="0" presId="urn:microsoft.com/office/officeart/2005/8/layout/radial6"/>
    <dgm:cxn modelId="{3F78A08B-FDDE-4308-A1FC-AD77C461AE09}" type="presParOf" srcId="{D92AFBAE-A67C-4F9F-B9E9-D030A5677EE3}" destId="{0208B3AE-2FCB-4C1A-8EEB-6D970DD16DAE}" srcOrd="7" destOrd="0" presId="urn:microsoft.com/office/officeart/2005/8/layout/radial6"/>
    <dgm:cxn modelId="{879C797E-F4CE-43E1-A503-828569D7A1DB}" type="presParOf" srcId="{D92AFBAE-A67C-4F9F-B9E9-D030A5677EE3}" destId="{D91B2A9C-8DF6-4740-9307-7079DEDAC6C3}" srcOrd="8" destOrd="0" presId="urn:microsoft.com/office/officeart/2005/8/layout/radial6"/>
    <dgm:cxn modelId="{C41747C6-5FF7-483F-A395-5F0FF866D2BE}" type="presParOf" srcId="{D92AFBAE-A67C-4F9F-B9E9-D030A5677EE3}" destId="{4DC40932-442D-4AD8-BFAC-C0E7E8FFC1D0}" srcOrd="9" destOrd="0" presId="urn:microsoft.com/office/officeart/2005/8/layout/radial6"/>
    <dgm:cxn modelId="{7D8DBB22-1BBB-4B39-893B-85C894E9D14E}" type="presParOf" srcId="{D92AFBAE-A67C-4F9F-B9E9-D030A5677EE3}" destId="{1D993A51-8D7B-41BC-81CE-F7E403888C77}" srcOrd="10" destOrd="0" presId="urn:microsoft.com/office/officeart/2005/8/layout/radial6"/>
    <dgm:cxn modelId="{E08978B3-F6F1-4B1B-9CD1-A1D6A0C169A6}" type="presParOf" srcId="{D92AFBAE-A67C-4F9F-B9E9-D030A5677EE3}" destId="{BDA86F08-A752-4D9F-8A97-457E6CC82149}" srcOrd="11" destOrd="0" presId="urn:microsoft.com/office/officeart/2005/8/layout/radial6"/>
    <dgm:cxn modelId="{819797D5-C6A3-4EB0-B794-1A206FB337E5}" type="presParOf" srcId="{D92AFBAE-A67C-4F9F-B9E9-D030A5677EE3}" destId="{31CB28E1-CA69-42C0-BDB2-B40E4C588359}" srcOrd="12" destOrd="0" presId="urn:microsoft.com/office/officeart/2005/8/layout/radial6"/>
    <dgm:cxn modelId="{0B4D38A9-FA61-4E57-B4D6-B3AD93AC12CF}" type="presParOf" srcId="{D92AFBAE-A67C-4F9F-B9E9-D030A5677EE3}" destId="{83A8C030-0BB5-4D5B-A9BB-F4BAA23C3352}" srcOrd="13" destOrd="0" presId="urn:microsoft.com/office/officeart/2005/8/layout/radial6"/>
    <dgm:cxn modelId="{CB4ECE73-D485-4CC8-ADDD-3358031E7384}" type="presParOf" srcId="{D92AFBAE-A67C-4F9F-B9E9-D030A5677EE3}" destId="{EEB7FE75-9517-44FD-9FCF-BB2B05620F5E}" srcOrd="14" destOrd="0" presId="urn:microsoft.com/office/officeart/2005/8/layout/radial6"/>
    <dgm:cxn modelId="{82BD636E-FA5C-40DE-A977-80FBFE262675}" type="presParOf" srcId="{D92AFBAE-A67C-4F9F-B9E9-D030A5677EE3}" destId="{8FE065BA-AF6D-4254-B70D-439C40FC2A0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065BA-AF6D-4254-B70D-439C40FC2A0C}">
      <dsp:nvSpPr>
        <dsp:cNvPr id="0" name=""/>
        <dsp:cNvSpPr/>
      </dsp:nvSpPr>
      <dsp:spPr>
        <a:xfrm>
          <a:off x="1705076" y="614993"/>
          <a:ext cx="4459991" cy="4459991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B28E1-CA69-42C0-BDB2-B40E4C588359}">
      <dsp:nvSpPr>
        <dsp:cNvPr id="0" name=""/>
        <dsp:cNvSpPr/>
      </dsp:nvSpPr>
      <dsp:spPr>
        <a:xfrm>
          <a:off x="1438101" y="522828"/>
          <a:ext cx="4993941" cy="4644323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40932-442D-4AD8-BFAC-C0E7E8FFC1D0}">
      <dsp:nvSpPr>
        <dsp:cNvPr id="0" name=""/>
        <dsp:cNvSpPr/>
      </dsp:nvSpPr>
      <dsp:spPr>
        <a:xfrm>
          <a:off x="1549420" y="511799"/>
          <a:ext cx="4459991" cy="4459991"/>
        </a:xfrm>
        <a:prstGeom prst="blockArc">
          <a:avLst>
            <a:gd name="adj1" fmla="val 3005596"/>
            <a:gd name="adj2" fmla="val 7265168"/>
            <a:gd name="adj3" fmla="val 4642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BEE38-C74A-4585-9CB6-862280203093}">
      <dsp:nvSpPr>
        <dsp:cNvPr id="0" name=""/>
        <dsp:cNvSpPr/>
      </dsp:nvSpPr>
      <dsp:spPr>
        <a:xfrm>
          <a:off x="1653808" y="429771"/>
          <a:ext cx="4459991" cy="4459991"/>
        </a:xfrm>
        <a:prstGeom prst="blockArc">
          <a:avLst>
            <a:gd name="adj1" fmla="val 20823412"/>
            <a:gd name="adj2" fmla="val 3215154"/>
            <a:gd name="adj3" fmla="val 4642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7E5C4-DE0E-4C9B-A300-81429FCA60B4}">
      <dsp:nvSpPr>
        <dsp:cNvPr id="0" name=""/>
        <dsp:cNvSpPr/>
      </dsp:nvSpPr>
      <dsp:spPr>
        <a:xfrm>
          <a:off x="1705076" y="614993"/>
          <a:ext cx="4459991" cy="4459991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0FEDA-95F3-4E2A-957F-F2363DEEDABF}">
      <dsp:nvSpPr>
        <dsp:cNvPr id="0" name=""/>
        <dsp:cNvSpPr/>
      </dsp:nvSpPr>
      <dsp:spPr>
        <a:xfrm>
          <a:off x="2908163" y="1818080"/>
          <a:ext cx="2053817" cy="2053817"/>
        </a:xfrm>
        <a:prstGeom prst="ellipse">
          <a:avLst/>
        </a:prstGeom>
        <a:solidFill>
          <a:srgbClr val="BC945A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latin typeface="Montserrat" panose="00000500000000000000" pitchFamily="2" charset="0"/>
              <a:ea typeface="+mn-ea"/>
              <a:cs typeface="+mn-cs"/>
            </a:rPr>
            <a:t>Comités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latin typeface="Montserrat" panose="00000500000000000000" pitchFamily="2" charset="0"/>
              <a:ea typeface="+mn-ea"/>
              <a:cs typeface="+mn-cs"/>
            </a:rPr>
            <a:t>De Contraloría Social</a:t>
          </a:r>
          <a:endParaRPr lang="es-MX" sz="1600" kern="1200" dirty="0">
            <a:latin typeface="Montserrat" panose="00000500000000000000" pitchFamily="2" charset="0"/>
          </a:endParaRPr>
        </a:p>
      </dsp:txBody>
      <dsp:txXfrm>
        <a:off x="3208938" y="2118855"/>
        <a:ext cx="1452267" cy="1452267"/>
      </dsp:txXfrm>
    </dsp:sp>
    <dsp:sp modelId="{88B31694-5A25-4626-9116-56872DEC3EC3}">
      <dsp:nvSpPr>
        <dsp:cNvPr id="0" name=""/>
        <dsp:cNvSpPr/>
      </dsp:nvSpPr>
      <dsp:spPr>
        <a:xfrm>
          <a:off x="3216235" y="-52086"/>
          <a:ext cx="1437672" cy="1437672"/>
        </a:xfrm>
        <a:prstGeom prst="ellipse">
          <a:avLst/>
        </a:prstGeom>
        <a:solidFill>
          <a:srgbClr val="A4214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>
              <a:latin typeface="Montserrat" panose="00000500000000000000" pitchFamily="2" charset="0"/>
              <a:ea typeface="+mn-ea"/>
              <a:cs typeface="+mn-cs"/>
            </a:rPr>
            <a:t>Secretaría de la Función Pública.</a:t>
          </a:r>
          <a:endParaRPr lang="es-MX" sz="1200" kern="1200" dirty="0">
            <a:latin typeface="Montserrat" panose="00000500000000000000" pitchFamily="2" charset="0"/>
          </a:endParaRPr>
        </a:p>
      </dsp:txBody>
      <dsp:txXfrm>
        <a:off x="3426777" y="158456"/>
        <a:ext cx="1016588" cy="1016588"/>
      </dsp:txXfrm>
    </dsp:sp>
    <dsp:sp modelId="{7CBE6407-F7FB-4F54-BF8F-984005CCE970}">
      <dsp:nvSpPr>
        <dsp:cNvPr id="0" name=""/>
        <dsp:cNvSpPr/>
      </dsp:nvSpPr>
      <dsp:spPr>
        <a:xfrm>
          <a:off x="5163125" y="1453040"/>
          <a:ext cx="1687151" cy="1437672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>
              <a:latin typeface="Montserrat" panose="00000500000000000000" pitchFamily="2" charset="0"/>
              <a:ea typeface="+mn-ea"/>
              <a:cs typeface="+mn-cs"/>
            </a:rPr>
            <a:t>Subsecretaría de Educación Superior</a:t>
          </a:r>
        </a:p>
      </dsp:txBody>
      <dsp:txXfrm>
        <a:off x="5410203" y="1663582"/>
        <a:ext cx="1192995" cy="1016588"/>
      </dsp:txXfrm>
    </dsp:sp>
    <dsp:sp modelId="{0208B3AE-2FCB-4C1A-8EEB-6D970DD16DAE}">
      <dsp:nvSpPr>
        <dsp:cNvPr id="0" name=""/>
        <dsp:cNvSpPr/>
      </dsp:nvSpPr>
      <dsp:spPr>
        <a:xfrm>
          <a:off x="4279477" y="3549169"/>
          <a:ext cx="1794732" cy="1727061"/>
        </a:xfrm>
        <a:prstGeom prst="ellipse">
          <a:avLst/>
        </a:prstGeom>
        <a:solidFill>
          <a:srgbClr val="40404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Montserrat" panose="00000500000000000000" pitchFamily="2" charset="0"/>
            </a:rPr>
            <a:t>Dirección General de Educación Superior Universitaria e Intercultural</a:t>
          </a:r>
        </a:p>
      </dsp:txBody>
      <dsp:txXfrm>
        <a:off x="4542309" y="3802091"/>
        <a:ext cx="1269068" cy="1221217"/>
      </dsp:txXfrm>
    </dsp:sp>
    <dsp:sp modelId="{1D993A51-8D7B-41BC-81CE-F7E403888C77}">
      <dsp:nvSpPr>
        <dsp:cNvPr id="0" name=""/>
        <dsp:cNvSpPr/>
      </dsp:nvSpPr>
      <dsp:spPr>
        <a:xfrm>
          <a:off x="1862052" y="3831770"/>
          <a:ext cx="1585364" cy="1550903"/>
        </a:xfrm>
        <a:prstGeom prst="ellipse">
          <a:avLst/>
        </a:prstGeom>
        <a:solidFill>
          <a:srgbClr val="691B3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Montserrat" panose="00000500000000000000" pitchFamily="2" charset="0"/>
            </a:rPr>
            <a:t>Instituciones de Educación Superior beneficiarias</a:t>
          </a:r>
        </a:p>
      </dsp:txBody>
      <dsp:txXfrm>
        <a:off x="2094223" y="4058894"/>
        <a:ext cx="1121022" cy="1096655"/>
      </dsp:txXfrm>
    </dsp:sp>
    <dsp:sp modelId="{83A8C030-0BB5-4D5B-A9BB-F4BAA23C3352}">
      <dsp:nvSpPr>
        <dsp:cNvPr id="0" name=""/>
        <dsp:cNvSpPr/>
      </dsp:nvSpPr>
      <dsp:spPr>
        <a:xfrm>
          <a:off x="953468" y="1325267"/>
          <a:ext cx="1819949" cy="1693218"/>
        </a:xfrm>
        <a:prstGeom prst="ellipse">
          <a:avLst/>
        </a:prstGeom>
        <a:solidFill>
          <a:srgbClr val="245C4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Montserrat" panose="00000500000000000000" pitchFamily="2" charset="0"/>
            </a:rPr>
            <a:t>Órganos Estatales de Control</a:t>
          </a:r>
        </a:p>
      </dsp:txBody>
      <dsp:txXfrm>
        <a:off x="1219993" y="1573233"/>
        <a:ext cx="1286899" cy="119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44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60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40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069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6393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66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20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33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aloria_social_dfi@nube.sep.gob.m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hyperlink" Target="https://sidec.funcionpublica.gob.mx/#!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aloria_social_dfi@nube.sep.gob.m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sics.funcionpublica.gob.mx/ingres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100" dirty="0"/>
              <a:t>CONTRALORÍA SOCIAL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3300" dirty="0"/>
              <a:t>Programa de Expansión de la Educación Media Superior y Superior.</a:t>
            </a:r>
          </a:p>
          <a:p>
            <a:r>
              <a:rPr lang="es-MX" sz="3300" dirty="0"/>
              <a:t>Tipo Superior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134FE0-6432-4D94-0BE6-64373AA11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192" y="5468666"/>
            <a:ext cx="5141243" cy="7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99317-B420-7B47-F43D-32979BA11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2" y="192866"/>
            <a:ext cx="2102097" cy="4777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572987-6381-2BBB-F6FD-FF7994E4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688099"/>
            <a:ext cx="11098923" cy="477749"/>
          </a:xfrm>
        </p:spPr>
        <p:txBody>
          <a:bodyPr/>
          <a:lstStyle/>
          <a:p>
            <a:pPr algn="ctr"/>
            <a:r>
              <a:rPr lang="es-MX" sz="3200" dirty="0"/>
              <a:t>Programa de Trabajo de la Instancia Ejecutora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28A6839-3471-FA59-4D03-3FF86497B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"/>
          <a:stretch/>
        </p:blipFill>
        <p:spPr>
          <a:xfrm>
            <a:off x="5734790" y="1193560"/>
            <a:ext cx="5447489" cy="53536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15F47CE-2D76-D9B5-7DEF-438087379C75}"/>
              </a:ext>
            </a:extLst>
          </p:cNvPr>
          <p:cNvSpPr txBox="1"/>
          <p:nvPr/>
        </p:nvSpPr>
        <p:spPr>
          <a:xfrm>
            <a:off x="284687" y="2919107"/>
            <a:ext cx="42304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s-MX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Deberá ser enviado por correo electrónico para la validación correspondiente antes del registro en el SICS. </a:t>
            </a:r>
            <a:endParaRPr lang="es-MX" sz="3200" b="1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99317-B420-7B47-F43D-32979BA11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2" y="192866"/>
            <a:ext cx="2102097" cy="4777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572987-6381-2BBB-F6FD-FF7994E4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688099"/>
            <a:ext cx="11098923" cy="477749"/>
          </a:xfrm>
        </p:spPr>
        <p:txBody>
          <a:bodyPr/>
          <a:lstStyle/>
          <a:p>
            <a:pPr algn="ctr"/>
            <a:r>
              <a:rPr lang="es-MX" sz="3200" dirty="0"/>
              <a:t>Programa de Trabajo de la Instancia Ejecutora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2F42C2-6066-2222-8B60-D8B1C656ABEA}"/>
              </a:ext>
            </a:extLst>
          </p:cNvPr>
          <p:cNvSpPr txBox="1">
            <a:spLocks/>
          </p:cNvSpPr>
          <p:nvPr/>
        </p:nvSpPr>
        <p:spPr>
          <a:xfrm>
            <a:off x="539137" y="1778286"/>
            <a:ext cx="11113725" cy="95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9EAA1D-64D0-15A5-46E1-4365F030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200" y="1251426"/>
            <a:ext cx="5575709" cy="524665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7649670-2711-EB20-FE92-775A7E4C8060}"/>
              </a:ext>
            </a:extLst>
          </p:cNvPr>
          <p:cNvSpPr txBox="1"/>
          <p:nvPr/>
        </p:nvSpPr>
        <p:spPr>
          <a:xfrm>
            <a:off x="630621" y="2921168"/>
            <a:ext cx="38188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s-MX" sz="2000" b="1" dirty="0">
                <a:solidFill>
                  <a:srgbClr val="000000"/>
                </a:solidFill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Las actividades de seguimiento deberán ser registradas en el SICS:</a:t>
            </a:r>
            <a:endParaRPr lang="es-MX" sz="3200" b="1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9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99317-B420-7B47-F43D-32979BA11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2" y="192866"/>
            <a:ext cx="2102097" cy="477749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AFD750-BE9F-59FD-7CBA-5B5795750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A través de la recepción de la información requerida vía correo electrónico, a la dirección: </a:t>
            </a: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  <a:hlinkClick r:id="rId3"/>
              </a:rPr>
              <a:t>contraloria_social_dfi@nube.sep.gob.mx</a:t>
            </a:r>
            <a:endParaRPr lang="es-MX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La SES nos notificará de las actividades pendientes de registrar en el SICS, para nosotros a su vez solicitarles su cumplimiento.</a:t>
            </a:r>
            <a:endParaRPr lang="es-MX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endParaRPr lang="es-MX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endParaRPr lang="es-MX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1600" b="1" i="1" dirty="0">
                <a:solidFill>
                  <a:srgbClr val="6E152E"/>
                </a:solidFill>
                <a:latin typeface="Montserrat" panose="00000500000000000000" pitchFamily="2" charset="0"/>
              </a:rPr>
              <a:t>Nota:</a:t>
            </a:r>
            <a:r>
              <a:rPr lang="es-MX" sz="1600" i="1" dirty="0">
                <a:solidFill>
                  <a:srgbClr val="6E152E"/>
                </a:solidFill>
                <a:latin typeface="Montserrat" panose="00000500000000000000" pitchFamily="2" charset="0"/>
              </a:rPr>
              <a:t> Los documentos originales quedarán a su resguardo en el expediente institucional.</a:t>
            </a:r>
            <a:endParaRPr lang="es-MX" sz="1600" u="sng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CA0C69E-4C70-D431-B0CE-BFBD4B8E5D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3200" dirty="0"/>
              <a:t>Medios por los cuales daremos seguimiento</a:t>
            </a:r>
            <a:endParaRPr lang="es-MX" dirty="0"/>
          </a:p>
        </p:txBody>
      </p:sp>
      <p:pic>
        <p:nvPicPr>
          <p:cNvPr id="8" name="Picture 2" descr="Revisión - Iconos gratis de editar herramientas">
            <a:extLst>
              <a:ext uri="{FF2B5EF4-FFF2-40B4-BE49-F238E27FC236}">
                <a16:creationId xmlns:a16="http://schemas.microsoft.com/office/drawing/2014/main" id="{B60DEB51-3B90-3096-3D9E-DC80456BC5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"/>
          <a:stretch/>
        </p:blipFill>
        <p:spPr bwMode="auto">
          <a:xfrm>
            <a:off x="596636" y="2358190"/>
            <a:ext cx="2828512" cy="28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1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99317-B420-7B47-F43D-32979BA11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2" y="192866"/>
            <a:ext cx="2102097" cy="47774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EE2CD6-4C43-18C1-A3AD-B584B8287B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A través del Sistema Integral de Denuncias Ciudadanas (SIDEC) en la liga </a:t>
            </a:r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  <a:hlinkClick r:id="rId4"/>
              </a:rPr>
              <a:t>https://sidec.funcionpublica.gob.mx/#!/</a:t>
            </a:r>
            <a:endParaRPr lang="es-MX" sz="2000" dirty="0">
              <a:solidFill>
                <a:srgbClr val="6E152E"/>
              </a:solidFill>
              <a:latin typeface="Montserrat" panose="000005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Mediante escrito presentado en la Secretaría de la Función Pública, ubicada en Avenida Insurgentes Sur 1735, Colonia Guadalupe Inn, C. P. 01020, Alcaldía Álvaro Obregón, Ciudad de México.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Las Instancias Ejecutoras, una vez que acuerden con los Órganos Estales de Control, podrán difundir los mecanismos de quejas y denuncias de estos.</a:t>
            </a:r>
          </a:p>
          <a:p>
            <a:endParaRPr lang="es-MX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2F74E8-42F7-0456-7A20-81EF3B8CF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MX" sz="3200" dirty="0"/>
              <a:t>Presentación de Quejas y/o Denuncias</a:t>
            </a:r>
            <a:endParaRPr lang="es-MX" dirty="0"/>
          </a:p>
        </p:txBody>
      </p:sp>
      <p:pic>
        <p:nvPicPr>
          <p:cNvPr id="8" name="Picture 2" descr="Vectores e ilustraciones de Queja para descargar gratis | Freepik">
            <a:extLst>
              <a:ext uri="{FF2B5EF4-FFF2-40B4-BE49-F238E27FC236}">
                <a16:creationId xmlns:a16="http://schemas.microsoft.com/office/drawing/2014/main" id="{57A514AB-1B42-485E-5F00-A2C52143F5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5664" r="9161" b="7309"/>
          <a:stretch/>
        </p:blipFill>
        <p:spPr bwMode="auto">
          <a:xfrm>
            <a:off x="568691" y="2451872"/>
            <a:ext cx="3540126" cy="25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3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99317-B420-7B47-F43D-32979BA11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2" y="192866"/>
            <a:ext cx="2102097" cy="477749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B7EBE5-3B75-9EAE-EF7F-702EF73CF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2049" y="2164079"/>
            <a:ext cx="6069532" cy="3553326"/>
          </a:xfrm>
        </p:spPr>
        <p:txBody>
          <a:bodyPr/>
          <a:lstStyle/>
          <a:p>
            <a:pPr algn="just"/>
            <a:r>
              <a:rPr lang="es-MX" sz="2400" dirty="0">
                <a:solidFill>
                  <a:srgbClr val="6E152E"/>
                </a:solidFill>
                <a:latin typeface="Montserrat" panose="00000500000000000000" pitchFamily="2" charset="0"/>
              </a:rPr>
              <a:t>Los medios para atender los asuntos relacionados con la Contraloría Social del U079 son:</a:t>
            </a:r>
          </a:p>
          <a:p>
            <a:pPr algn="just"/>
            <a:endParaRPr lang="es-MX" sz="2400" dirty="0">
              <a:solidFill>
                <a:srgbClr val="6E152E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6E152E"/>
                </a:solidFill>
                <a:latin typeface="Montserrat" panose="00000500000000000000" pitchFamily="2" charset="0"/>
              </a:rPr>
              <a:t>Correo electrónico: </a:t>
            </a: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  <a:hlinkClick r:id="rId3"/>
              </a:rPr>
              <a:t>contraloria_social_dfi@nube.sep.gob.mx</a:t>
            </a: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6E152E"/>
                </a:solidFill>
                <a:latin typeface="Montserrat" panose="00000500000000000000" pitchFamily="2" charset="0"/>
              </a:rPr>
              <a:t>Teléfono (55) 3600-2511 exts. 65603, 65926 y 65943.</a:t>
            </a:r>
          </a:p>
          <a:p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F37E41D-661C-37CC-602D-0641617440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Datos de contacto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987C13-20E9-29DD-B20E-1BBCAFCB7286}"/>
              </a:ext>
            </a:extLst>
          </p:cNvPr>
          <p:cNvSpPr txBox="1">
            <a:spLocks/>
          </p:cNvSpPr>
          <p:nvPr/>
        </p:nvSpPr>
        <p:spPr>
          <a:xfrm>
            <a:off x="775440" y="2445908"/>
            <a:ext cx="7431375" cy="2693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2" descr="Imágenes De Contacto">
            <a:extLst>
              <a:ext uri="{FF2B5EF4-FFF2-40B4-BE49-F238E27FC236}">
                <a16:creationId xmlns:a16="http://schemas.microsoft.com/office/drawing/2014/main" id="{4F271252-20D9-7CFB-213B-029AD2F5111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clrChange>
              <a:clrFrom>
                <a:srgbClr val="94A3C8"/>
              </a:clrFrom>
              <a:clrTo>
                <a:srgbClr val="94A3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8" r="24963"/>
          <a:stretch/>
        </p:blipFill>
        <p:spPr bwMode="auto">
          <a:xfrm>
            <a:off x="548639" y="2164079"/>
            <a:ext cx="3144303" cy="3150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6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4954" y="3015147"/>
            <a:ext cx="6958323" cy="1038760"/>
          </a:xfrm>
        </p:spPr>
        <p:txBody>
          <a:bodyPr>
            <a:normAutofit/>
          </a:bodyPr>
          <a:lstStyle/>
          <a:p>
            <a:r>
              <a:rPr lang="es-MX" sz="6600" dirty="0"/>
              <a:t>¡GRACIAS!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758B8F-3E6D-F961-DC7B-C6722CD22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03" y="5631778"/>
            <a:ext cx="5817484" cy="8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7CD273-967C-31FD-9FE8-F698E2E2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" y="568860"/>
            <a:ext cx="4630420" cy="1325563"/>
          </a:xfrm>
        </p:spPr>
        <p:txBody>
          <a:bodyPr>
            <a:normAutofit/>
          </a:bodyPr>
          <a:lstStyle/>
          <a:p>
            <a:r>
              <a:rPr lang="es-MX" sz="3600" dirty="0"/>
              <a:t>¿Qué es la Contraloría Social?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86D436-1977-9A66-5FFB-01DB3D15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solidFill>
                  <a:srgbClr val="245C4F"/>
                </a:solidFill>
              </a:rPr>
              <a:t> “</a:t>
            </a:r>
            <a:r>
              <a:rPr lang="es-MX" i="1" dirty="0">
                <a:solidFill>
                  <a:srgbClr val="245C4F"/>
                </a:solidFill>
              </a:rPr>
              <a:t>Se reconoce a la Contraloría Social como el mecanismo de los beneficiarios, de manera organizada, para verificar el cumplimiento de las metas y la correcta aplicación de los recursos públicos asignados a los programas de desarrollo social.” </a:t>
            </a:r>
            <a:r>
              <a:rPr lang="es-MX" i="1" baseline="30000" dirty="0">
                <a:solidFill>
                  <a:srgbClr val="245C4F"/>
                </a:solidFill>
              </a:rPr>
              <a:t>1</a:t>
            </a:r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DB3925-7291-236C-C0EA-C1F74628FA53}"/>
              </a:ext>
            </a:extLst>
          </p:cNvPr>
          <p:cNvSpPr txBox="1"/>
          <p:nvPr/>
        </p:nvSpPr>
        <p:spPr>
          <a:xfrm>
            <a:off x="4812632" y="6391175"/>
            <a:ext cx="7064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baseline="30000" dirty="0">
                <a:solidFill>
                  <a:srgbClr val="6E152E"/>
                </a:solidFill>
              </a:rPr>
              <a:t>1</a:t>
            </a:r>
            <a:r>
              <a:rPr lang="es-MX" sz="1100" dirty="0">
                <a:solidFill>
                  <a:srgbClr val="6E152E"/>
                </a:solidFill>
              </a:rPr>
              <a:t> Artículo 69 Ley General de Desarrollo Social, publicada D.O.F. 20-Enero-2004, última reforma DOF 01-Abril-2024</a:t>
            </a:r>
            <a:r>
              <a:rPr lang="es-MX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4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54AE2F-3A61-406E-F654-9323BA62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19" y="555682"/>
            <a:ext cx="4184191" cy="1263389"/>
          </a:xfrm>
        </p:spPr>
        <p:txBody>
          <a:bodyPr/>
          <a:lstStyle/>
          <a:p>
            <a:r>
              <a:rPr lang="es-MX" dirty="0"/>
              <a:t>Instancias que intervienen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69BE44B-F82A-70A4-2F29-09089F8D3D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727381"/>
              </p:ext>
            </p:extLst>
          </p:nvPr>
        </p:nvGraphicFramePr>
        <p:xfrm>
          <a:off x="4190460" y="1071674"/>
          <a:ext cx="7803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41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99317-B420-7B47-F43D-32979BA11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2" y="192866"/>
            <a:ext cx="2102097" cy="47774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D3EDC9-104A-201A-B906-F72E1A57A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9891" y="2164080"/>
            <a:ext cx="6213910" cy="333194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srgbClr val="6E152E"/>
                </a:solidFill>
                <a:latin typeface="Montserrat" panose="00000500000000000000" pitchFamily="2" charset="0"/>
              </a:rPr>
              <a:t>Esquema de la Contraloría Social.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srgbClr val="6E152E"/>
                </a:solidFill>
                <a:latin typeface="Montserrat" panose="00000500000000000000" pitchFamily="2" charset="0"/>
              </a:rPr>
              <a:t>Guía Operativa.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srgbClr val="6E152E"/>
                </a:solidFill>
                <a:latin typeface="Montserrat" panose="00000500000000000000" pitchFamily="2" charset="0"/>
              </a:rPr>
              <a:t>Plan Anual de Trabajo de la Contraloría Social (PATCS).</a:t>
            </a:r>
          </a:p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7E538-9C01-BE34-429A-34AD40E230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114" y="366714"/>
            <a:ext cx="4201886" cy="1303337"/>
          </a:xfrm>
        </p:spPr>
        <p:txBody>
          <a:bodyPr/>
          <a:lstStyle/>
          <a:p>
            <a:r>
              <a:rPr lang="es-MX" sz="3200" dirty="0"/>
              <a:t>Documentos normativos</a:t>
            </a:r>
            <a:r>
              <a:rPr lang="es-MX" i="1" baseline="30000" dirty="0">
                <a:solidFill>
                  <a:srgbClr val="245C4F"/>
                </a:solidFill>
              </a:rPr>
              <a:t> </a:t>
            </a:r>
            <a:r>
              <a:rPr lang="es-MX" sz="2400" i="1" baseline="40000" dirty="0"/>
              <a:t>2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72CC38-EA39-DAFD-E2E4-85A0BDFBF6CD}"/>
              </a:ext>
            </a:extLst>
          </p:cNvPr>
          <p:cNvSpPr txBox="1"/>
          <p:nvPr/>
        </p:nvSpPr>
        <p:spPr>
          <a:xfrm>
            <a:off x="4277490" y="6392863"/>
            <a:ext cx="8081348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baseline="40000" dirty="0">
                <a:solidFill>
                  <a:srgbClr val="6E152E"/>
                </a:solidFill>
              </a:rPr>
              <a:t>2  </a:t>
            </a:r>
            <a:r>
              <a:rPr lang="es-MX" sz="1600" b="1" baseline="40000" dirty="0">
                <a:solidFill>
                  <a:srgbClr val="6E152E"/>
                </a:solidFill>
              </a:rPr>
              <a:t>Publicados en https://dgesui.ses.sep.gob.mx/programas/programa-de-expansion-de-la-educacion-media-superior-y-superior-u079</a:t>
            </a:r>
          </a:p>
        </p:txBody>
      </p:sp>
      <p:pic>
        <p:nvPicPr>
          <p:cNvPr id="6" name="Picture 2" descr="IX. Normatividad aplicable - Escuela de Ingenieros Militares del Ejército  Nacional de Colombia">
            <a:extLst>
              <a:ext uri="{FF2B5EF4-FFF2-40B4-BE49-F238E27FC236}">
                <a16:creationId xmlns:a16="http://schemas.microsoft.com/office/drawing/2014/main" id="{5B130262-A29D-A34F-32DE-7986D14858D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285148"/>
            <a:ext cx="2607470" cy="259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6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99317-B420-7B47-F43D-32979BA11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2" y="192866"/>
            <a:ext cx="2102097" cy="477749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5E0970-7C81-CF3F-94BB-FC003CCAB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3821" y="2869077"/>
            <a:ext cx="6357257" cy="180822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s-MX" dirty="0">
                <a:solidFill>
                  <a:srgbClr val="6E152E"/>
                </a:solidFill>
                <a:latin typeface="Montserrat" panose="00000500000000000000" pitchFamily="2" charset="0"/>
              </a:rPr>
              <a:t>Miembros de la comunidad escolar, mayores de edad, que sepan leer y escribir.</a:t>
            </a:r>
          </a:p>
          <a:p>
            <a:pPr algn="just"/>
            <a:endParaRPr lang="es-MX" sz="1100" dirty="0">
              <a:solidFill>
                <a:srgbClr val="6E152E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C85FCEA-F9B4-B110-09A1-4DDEE328FF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051" y="366714"/>
            <a:ext cx="4399319" cy="1303337"/>
          </a:xfrm>
        </p:spPr>
        <p:txBody>
          <a:bodyPr>
            <a:noAutofit/>
          </a:bodyPr>
          <a:lstStyle/>
          <a:p>
            <a:r>
              <a:rPr lang="es-MX" sz="3100" dirty="0"/>
              <a:t>¿Quiénes realizan las actividades de Contraloría Social? </a:t>
            </a:r>
          </a:p>
        </p:txBody>
      </p:sp>
      <p:pic>
        <p:nvPicPr>
          <p:cNvPr id="1026" name="Picture 2" descr="700+ Comunidad Universitaria Ilustraciones de Stock, gráficos vectoriales  libres de derechos y clip art - iStock | Universitarios, Edificio  universidad">
            <a:extLst>
              <a:ext uri="{FF2B5EF4-FFF2-40B4-BE49-F238E27FC236}">
                <a16:creationId xmlns:a16="http://schemas.microsoft.com/office/drawing/2014/main" id="{7CD537A9-63E8-852C-D2C2-E5841829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8" y="2493219"/>
            <a:ext cx="3491758" cy="27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2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99317-B420-7B47-F43D-32979BA11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2" y="192866"/>
            <a:ext cx="2102097" cy="4777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90C1DC-74E8-D458-45FD-C4155D0FA49F}"/>
              </a:ext>
            </a:extLst>
          </p:cNvPr>
          <p:cNvSpPr txBox="1"/>
          <p:nvPr/>
        </p:nvSpPr>
        <p:spPr>
          <a:xfrm>
            <a:off x="698706" y="633931"/>
            <a:ext cx="104377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6E152E"/>
                </a:solidFill>
                <a:latin typeface="Montserrat" panose="00000500000000000000" pitchFamily="2" charset="0"/>
              </a:rPr>
              <a:t>SISTEMA INFORMÁTICO DE CONTRALORÍA SOCIAL (SICS)</a:t>
            </a:r>
            <a:endParaRPr lang="es-MX" sz="3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70F958-F35D-261C-BC73-56F9214348D8}"/>
              </a:ext>
            </a:extLst>
          </p:cNvPr>
          <p:cNvSpPr txBox="1"/>
          <p:nvPr/>
        </p:nvSpPr>
        <p:spPr>
          <a:xfrm>
            <a:off x="698706" y="1858379"/>
            <a:ext cx="109627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6E152E"/>
                </a:solidFill>
                <a:latin typeface="Montserrat" panose="00000500000000000000" pitchFamily="2" charset="0"/>
              </a:rPr>
              <a:t>Para este ejercicio fiscal se encuentra en funcionamiento una nueva versión del SICS que implica los siguientes cambios: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6E152E"/>
                </a:solidFill>
                <a:latin typeface="Montserrat" panose="00000500000000000000" pitchFamily="2" charset="0"/>
                <a:hlinkClick r:id="rId4"/>
              </a:rPr>
              <a:t>https://sics.funcionpublica.gob.mx/ingreso</a:t>
            </a:r>
            <a:endParaRPr lang="es-MX" sz="2400" dirty="0">
              <a:solidFill>
                <a:srgbClr val="6E152E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6E152E"/>
                </a:solidFill>
                <a:latin typeface="Montserrat" panose="00000500000000000000" pitchFamily="2" charset="0"/>
              </a:rPr>
              <a:t>La gestión de usuarios de ingreso al sistema se realiza a través de la SFP.</a:t>
            </a:r>
          </a:p>
        </p:txBody>
      </p:sp>
      <p:pic>
        <p:nvPicPr>
          <p:cNvPr id="1026" name="Imagen 3">
            <a:extLst>
              <a:ext uri="{FF2B5EF4-FFF2-40B4-BE49-F238E27FC236}">
                <a16:creationId xmlns:a16="http://schemas.microsoft.com/office/drawing/2014/main" id="{ABCF189B-6823-DFE0-0DD2-452442DD8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t="19328" r="2019" b="33406"/>
          <a:stretch/>
        </p:blipFill>
        <p:spPr bwMode="auto">
          <a:xfrm>
            <a:off x="2188723" y="3690367"/>
            <a:ext cx="8243934" cy="253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515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99317-B420-7B47-F43D-32979BA11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2" y="192866"/>
            <a:ext cx="2102097" cy="47774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CD7C73-587E-35CF-348C-59E73475D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1"/>
            <a:ext cx="6659650" cy="3332047"/>
          </a:xfrm>
        </p:spPr>
        <p:txBody>
          <a:bodyPr/>
          <a:lstStyle/>
          <a:p>
            <a:r>
              <a:rPr lang="es-MX" sz="2400" b="1" dirty="0">
                <a:solidFill>
                  <a:srgbClr val="6E152E"/>
                </a:solidFill>
                <a:latin typeface="Montserrat" panose="00000500000000000000" pitchFamily="2" charset="0"/>
              </a:rPr>
              <a:t>Cambios</a:t>
            </a:r>
            <a:r>
              <a:rPr lang="es-MX" sz="2400" dirty="0">
                <a:solidFill>
                  <a:srgbClr val="6E152E"/>
                </a:solidFill>
                <a:latin typeface="Montserrat" panose="00000500000000000000" pitchFamily="2" charset="0"/>
              </a:rPr>
              <a:t> en el registro de información:</a:t>
            </a:r>
          </a:p>
          <a:p>
            <a:endParaRPr lang="es-MX" sz="2000" dirty="0">
              <a:solidFill>
                <a:srgbClr val="6E152E"/>
              </a:solidFill>
              <a:latin typeface="Montserrat" panose="00000500000000000000" pitchFamily="2" charset="0"/>
            </a:endParaRP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6E152E"/>
                </a:solidFill>
                <a:latin typeface="Montserrat" panose="00000500000000000000" pitchFamily="2" charset="0"/>
              </a:rPr>
              <a:t>La </a:t>
            </a:r>
            <a:r>
              <a:rPr lang="es-MX" b="1" dirty="0">
                <a:solidFill>
                  <a:srgbClr val="6E152E"/>
                </a:solidFill>
                <a:latin typeface="Montserrat" panose="00000500000000000000" pitchFamily="2" charset="0"/>
              </a:rPr>
              <a:t>SES</a:t>
            </a:r>
            <a:r>
              <a:rPr lang="es-MX" dirty="0">
                <a:solidFill>
                  <a:srgbClr val="6E152E"/>
                </a:solidFill>
                <a:latin typeface="Montserrat" panose="00000500000000000000" pitchFamily="2" charset="0"/>
              </a:rPr>
              <a:t> validará el PITCS desde el sistema.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6E152E"/>
                </a:solidFill>
                <a:latin typeface="Montserrat" panose="00000500000000000000" pitchFamily="2" charset="0"/>
              </a:rPr>
              <a:t>Se </a:t>
            </a:r>
            <a:r>
              <a:rPr lang="es-MX" b="1" dirty="0">
                <a:solidFill>
                  <a:srgbClr val="6E152E"/>
                </a:solidFill>
                <a:latin typeface="Montserrat" panose="00000500000000000000" pitchFamily="2" charset="0"/>
              </a:rPr>
              <a:t>habilitó</a:t>
            </a:r>
            <a:r>
              <a:rPr lang="es-MX" dirty="0">
                <a:solidFill>
                  <a:srgbClr val="6E152E"/>
                </a:solidFill>
                <a:latin typeface="Montserrat" panose="00000500000000000000" pitchFamily="2" charset="0"/>
              </a:rPr>
              <a:t> el registro: </a:t>
            </a:r>
          </a:p>
          <a:p>
            <a:pPr marL="1714466" lvl="3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Material de difusión</a:t>
            </a:r>
          </a:p>
          <a:p>
            <a:pPr marL="1714466" lvl="3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Material de capacitación</a:t>
            </a:r>
          </a:p>
          <a:p>
            <a:pPr marL="1714466" lvl="3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Capacitaciones</a:t>
            </a:r>
          </a:p>
          <a:p>
            <a:pPr marL="1714466" lvl="3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Asesorías.</a:t>
            </a:r>
            <a:endParaRPr lang="es-MX" sz="16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0991DAE-8B25-85F9-8BC4-38451421F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114" y="366714"/>
            <a:ext cx="4384766" cy="1403720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>
                <a:solidFill>
                  <a:srgbClr val="6E152E"/>
                </a:solidFill>
                <a:latin typeface="Montserrat" panose="00000500000000000000" pitchFamily="2" charset="0"/>
              </a:rPr>
              <a:t>SISTEMA INFORMÁTICO DE CONTRALORÍA SOCIAL (SICS)</a:t>
            </a:r>
            <a:endParaRPr lang="es-MX" b="1" dirty="0"/>
          </a:p>
          <a:p>
            <a:endParaRPr lang="es-MX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1AB6BD64-DD6F-0D85-A0FF-2C5A236089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26860" y="2627162"/>
            <a:ext cx="2918821" cy="24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99317-B420-7B47-F43D-32979BA11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2" y="192866"/>
            <a:ext cx="2102097" cy="4777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90C1DC-74E8-D458-45FD-C4155D0FA49F}"/>
              </a:ext>
            </a:extLst>
          </p:cNvPr>
          <p:cNvSpPr txBox="1"/>
          <p:nvPr/>
        </p:nvSpPr>
        <p:spPr>
          <a:xfrm>
            <a:off x="3132919" y="747817"/>
            <a:ext cx="609432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6E152E"/>
                </a:solidFill>
                <a:latin typeface="Montserrat" panose="00000500000000000000" pitchFamily="2" charset="0"/>
              </a:rPr>
              <a:t>IMPORTANTE</a:t>
            </a:r>
            <a:endParaRPr lang="es-MX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70F958-F35D-261C-BC73-56F9214348D8}"/>
              </a:ext>
            </a:extLst>
          </p:cNvPr>
          <p:cNvSpPr txBox="1"/>
          <p:nvPr/>
        </p:nvSpPr>
        <p:spPr>
          <a:xfrm>
            <a:off x="1459149" y="1857483"/>
            <a:ext cx="944555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Como parte de los ajustes en la captura de información en el SICS, la </a:t>
            </a:r>
            <a:r>
              <a:rPr lang="es-MX" sz="2000" b="1" dirty="0">
                <a:solidFill>
                  <a:srgbClr val="6E152E"/>
                </a:solidFill>
                <a:latin typeface="Montserrat" panose="00000500000000000000" pitchFamily="2" charset="0"/>
              </a:rPr>
              <a:t>clave del Comité </a:t>
            </a:r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será conformada de la siguiente manera: </a:t>
            </a:r>
          </a:p>
          <a:p>
            <a:pPr algn="just"/>
            <a:endParaRPr lang="es-MX" sz="2000" dirty="0">
              <a:solidFill>
                <a:srgbClr val="6E152E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UR de la instancia coordinadora, más siglas del programa, más las siglas de la entidad federativa, más siglas de la IPES, y el número consecutivo a dos dígitos asignado al comité por la IPES. (URU079-EdoIPES-XX).</a:t>
            </a:r>
          </a:p>
          <a:p>
            <a:pPr algn="just"/>
            <a:endParaRPr lang="es-MX" sz="2000" dirty="0">
              <a:solidFill>
                <a:srgbClr val="6E152E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dirty="0">
                <a:solidFill>
                  <a:srgbClr val="6E152E"/>
                </a:solidFill>
                <a:latin typeface="Montserrat" panose="00000500000000000000" pitchFamily="2" charset="0"/>
              </a:rPr>
              <a:t>Por ejemplo:</a:t>
            </a:r>
          </a:p>
          <a:p>
            <a:pPr algn="ctr"/>
            <a:endParaRPr lang="es-MX" sz="2000" dirty="0">
              <a:solidFill>
                <a:srgbClr val="6E152E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400" b="1" u="sng" dirty="0">
                <a:solidFill>
                  <a:srgbClr val="6E152E"/>
                </a:solidFill>
                <a:latin typeface="Montserrat" panose="00000500000000000000" pitchFamily="2" charset="0"/>
              </a:rPr>
              <a:t>511U079-QroUAQ-01</a:t>
            </a:r>
          </a:p>
          <a:p>
            <a:pPr algn="just"/>
            <a:endParaRPr lang="es-MX" sz="2000" dirty="0">
              <a:solidFill>
                <a:srgbClr val="6E152E"/>
              </a:solidFill>
              <a:latin typeface="Montserrat" panose="00000500000000000000" pitchFamily="2" charset="0"/>
            </a:endParaRPr>
          </a:p>
          <a:p>
            <a:pPr algn="just"/>
            <a:endParaRPr lang="es-MX" sz="20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2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99317-B420-7B47-F43D-32979BA11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2" y="192866"/>
            <a:ext cx="2102097" cy="4777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32DBC1B-427D-2AF5-0006-EF82F5E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620602"/>
            <a:ext cx="11098923" cy="1029144"/>
          </a:xfrm>
        </p:spPr>
        <p:txBody>
          <a:bodyPr/>
          <a:lstStyle/>
          <a:p>
            <a:pPr algn="ctr"/>
            <a:r>
              <a:rPr lang="es-MX" sz="3200" dirty="0"/>
              <a:t>¿A qué actividades de Contraloría Social se le dará seguimiento? </a:t>
            </a:r>
          </a:p>
        </p:txBody>
      </p:sp>
      <p:sp>
        <p:nvSpPr>
          <p:cNvPr id="12" name="Marcador de contenido 9">
            <a:extLst>
              <a:ext uri="{FF2B5EF4-FFF2-40B4-BE49-F238E27FC236}">
                <a16:creationId xmlns:a16="http://schemas.microsoft.com/office/drawing/2014/main" id="{3518062F-463C-CDB4-9280-C37347EA2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750978"/>
            <a:ext cx="5499798" cy="4601184"/>
          </a:xfrm>
          <a:prstGeom prst="roundRect">
            <a:avLst/>
          </a:prstGeom>
          <a:solidFill>
            <a:srgbClr val="E5D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s-MX" sz="2100" b="1" dirty="0">
              <a:solidFill>
                <a:srgbClr val="6E152E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9600" b="1" dirty="0">
                <a:solidFill>
                  <a:srgbClr val="6E152E"/>
                </a:solidFill>
                <a:latin typeface="Montserrat" panose="00000500000000000000" pitchFamily="2" charset="0"/>
              </a:rPr>
              <a:t>Registro en el SICS</a:t>
            </a:r>
          </a:p>
          <a:p>
            <a:pPr algn="ctr"/>
            <a:endParaRPr lang="es-MX" sz="4800" dirty="0">
              <a:solidFill>
                <a:srgbClr val="6E152E"/>
              </a:solidFill>
              <a:latin typeface="Montserrat" panose="00000500000000000000" pitchFamily="2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rgbClr val="6E152E"/>
                </a:solidFill>
                <a:latin typeface="Montserrat" panose="00000500000000000000" pitchFamily="2" charset="0"/>
              </a:rPr>
              <a:t>Programa Institucional de Trabajo de Contraloría Social (PITCS) </a:t>
            </a:r>
            <a:r>
              <a:rPr lang="es-MX" sz="7200" b="1" dirty="0">
                <a:solidFill>
                  <a:srgbClr val="6E152E"/>
                </a:solidFill>
                <a:latin typeface="Montserrat" panose="00000500000000000000" pitchFamily="2" charset="0"/>
              </a:rPr>
              <a:t>para validación.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rgbClr val="6E152E"/>
                </a:solidFill>
                <a:latin typeface="Montserrat" panose="00000500000000000000" pitchFamily="2" charset="0"/>
              </a:rPr>
              <a:t>Apoyos.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rgbClr val="6E152E"/>
                </a:solidFill>
                <a:latin typeface="Montserrat" panose="00000500000000000000" pitchFamily="2" charset="0"/>
              </a:rPr>
              <a:t>Comité. (En un plazo no mayor a 15 días hábiles posteriores a su constitución.)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7200" b="1" dirty="0">
                <a:solidFill>
                  <a:srgbClr val="6E152E"/>
                </a:solidFill>
                <a:latin typeface="Montserrat" panose="00000500000000000000" pitchFamily="2" charset="0"/>
              </a:rPr>
              <a:t>Capacitación y asesorías.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7200" b="1" dirty="0">
                <a:solidFill>
                  <a:srgbClr val="6E152E"/>
                </a:solidFill>
                <a:latin typeface="Montserrat" panose="00000500000000000000" pitchFamily="2" charset="0"/>
              </a:rPr>
              <a:t>Material de difusión y capacitación.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rgbClr val="6E152E"/>
                </a:solidFill>
                <a:latin typeface="Montserrat" panose="00000500000000000000" pitchFamily="2" charset="0"/>
              </a:rPr>
              <a:t>Reuniones. </a:t>
            </a:r>
            <a:r>
              <a:rPr lang="es-MX" sz="7200" b="1" dirty="0">
                <a:solidFill>
                  <a:srgbClr val="6E152E"/>
                </a:solidFill>
                <a:latin typeface="Montserrat" panose="00000500000000000000" pitchFamily="2" charset="0"/>
              </a:rPr>
              <a:t>Al menos 3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7200" dirty="0">
                <a:solidFill>
                  <a:srgbClr val="6E152E"/>
                </a:solidFill>
                <a:latin typeface="Montserrat" panose="00000500000000000000" pitchFamily="2" charset="0"/>
              </a:rPr>
              <a:t>Informe de Comité. (Anexo 4)</a:t>
            </a:r>
          </a:p>
          <a:p>
            <a:pPr algn="just"/>
            <a:endParaRPr lang="es-MX" u="sng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9B4F286-A0F5-A728-86F6-71B078D2547E}"/>
              </a:ext>
            </a:extLst>
          </p:cNvPr>
          <p:cNvSpPr/>
          <p:nvPr/>
        </p:nvSpPr>
        <p:spPr>
          <a:xfrm>
            <a:off x="757555" y="3073940"/>
            <a:ext cx="4582930" cy="1384204"/>
          </a:xfrm>
          <a:prstGeom prst="roundRect">
            <a:avLst/>
          </a:prstGeom>
          <a:solidFill>
            <a:srgbClr val="E5D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solidFill>
                  <a:srgbClr val="6E152E"/>
                </a:solidFill>
                <a:latin typeface="Montserrat" panose="00000500000000000000" pitchFamily="2" charset="0"/>
              </a:rPr>
              <a:t>Nombramiento y la ficha de identificación de datos del Enlace de CS. </a:t>
            </a:r>
            <a:endParaRPr lang="es-MX" sz="21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37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4225</TotalTime>
  <Words>703</Words>
  <Application>Microsoft Office PowerPoint</Application>
  <PresentationFormat>Panorámica</PresentationFormat>
  <Paragraphs>82</Paragraphs>
  <Slides>15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Aptos</vt:lpstr>
      <vt:lpstr>Montserrat</vt:lpstr>
      <vt:lpstr>Montserrat Medium</vt:lpstr>
      <vt:lpstr>Wingdings</vt:lpstr>
      <vt:lpstr>Montserrat SemiBold</vt:lpstr>
      <vt:lpstr>Arial</vt:lpstr>
      <vt:lpstr>Calibri</vt:lpstr>
      <vt:lpstr>Tema de Office</vt:lpstr>
      <vt:lpstr>CONTRALORÍA SOCIAL 2024</vt:lpstr>
      <vt:lpstr>¿Qué es la Contraloría Social?</vt:lpstr>
      <vt:lpstr>Instancias que intervienen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¿A qué actividades de Contraloría Social se le dará seguimiento? </vt:lpstr>
      <vt:lpstr>Programa de Trabajo de la Instancia Ejecutora</vt:lpstr>
      <vt:lpstr>Programa de Trabajo de la Instancia Ejecutora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Tania Rebeca Benítez Monroy</cp:lastModifiedBy>
  <cp:revision>55</cp:revision>
  <dcterms:created xsi:type="dcterms:W3CDTF">2018-12-04T03:27:02Z</dcterms:created>
  <dcterms:modified xsi:type="dcterms:W3CDTF">2024-08-19T15:17:26Z</dcterms:modified>
</cp:coreProperties>
</file>