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306" r:id="rId5"/>
    <p:sldId id="308" r:id="rId6"/>
    <p:sldId id="260" r:id="rId7"/>
    <p:sldId id="261" r:id="rId8"/>
    <p:sldId id="263" r:id="rId9"/>
    <p:sldId id="285" r:id="rId10"/>
    <p:sldId id="309" r:id="rId11"/>
    <p:sldId id="310" r:id="rId12"/>
    <p:sldId id="312" r:id="rId13"/>
    <p:sldId id="266" r:id="rId14"/>
    <p:sldId id="311" r:id="rId15"/>
    <p:sldId id="292" r:id="rId16"/>
    <p:sldId id="293" r:id="rId17"/>
    <p:sldId id="267" r:id="rId18"/>
    <p:sldId id="295" r:id="rId19"/>
    <p:sldId id="296" r:id="rId20"/>
    <p:sldId id="297" r:id="rId21"/>
    <p:sldId id="298" r:id="rId22"/>
    <p:sldId id="300" r:id="rId23"/>
    <p:sldId id="301" r:id="rId24"/>
    <p:sldId id="303" r:id="rId25"/>
    <p:sldId id="305" r:id="rId26"/>
    <p:sldId id="304" r:id="rId2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00"/>
    <a:srgbClr val="006600"/>
    <a:srgbClr val="008000"/>
    <a:srgbClr val="009900"/>
    <a:srgbClr val="728E3A"/>
    <a:srgbClr val="0D8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D1E6-D5B0-4E77-A627-3D631D0C1FA2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A2E8-7DE8-45EA-8720-D6D94B7A85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52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Picture 6" descr="http://www.sep.gob.mx/work/models/sep1/css/logo_foo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7597"/>
            <a:ext cx="2232249" cy="77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9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9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73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  <p:pic>
        <p:nvPicPr>
          <p:cNvPr id="2054" name="Picture 6" descr="http://www.sep.gob.mx/work/models/sep1/css/logo_foo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7597"/>
            <a:ext cx="2232249" cy="77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18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9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00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51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28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2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22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54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33D3-FEC1-477A-82C8-7C1D5F194893}" type="datetimeFigureOut">
              <a:rPr lang="es-MX" smtClean="0"/>
              <a:t>06/03/2015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7DF9-FD67-460A-A6EF-75734529AD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6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39123" y="5149265"/>
            <a:ext cx="776526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MX" sz="3200" b="1" dirty="0">
                <a:ln/>
                <a:latin typeface="Arial" pitchFamily="34" charset="0"/>
                <a:cs typeface="Arial" pitchFamily="34" charset="0"/>
              </a:rPr>
              <a:t>Guía </a:t>
            </a:r>
            <a:r>
              <a:rPr lang="es-MX" sz="3200" b="1" dirty="0" smtClean="0">
                <a:ln/>
                <a:latin typeface="Arial" pitchFamily="34" charset="0"/>
                <a:cs typeface="Arial" pitchFamily="34" charset="0"/>
              </a:rPr>
              <a:t>Institucional </a:t>
            </a:r>
            <a:r>
              <a:rPr lang="es-MX" sz="3200" b="1" dirty="0">
                <a:ln/>
                <a:latin typeface="Arial" pitchFamily="34" charset="0"/>
                <a:cs typeface="Arial" pitchFamily="34" charset="0"/>
              </a:rPr>
              <a:t>para </a:t>
            </a:r>
            <a:r>
              <a:rPr lang="es-MX" sz="3200" b="1" dirty="0" smtClean="0">
                <a:ln/>
                <a:latin typeface="Arial" pitchFamily="34" charset="0"/>
                <a:cs typeface="Arial" pitchFamily="34" charset="0"/>
              </a:rPr>
              <a:t>el </a:t>
            </a:r>
            <a:endParaRPr lang="es-MX" sz="3200" b="1" dirty="0">
              <a:ln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>
                <a:ln/>
                <a:latin typeface="Arial" pitchFamily="34" charset="0"/>
                <a:cs typeface="Arial" pitchFamily="34" charset="0"/>
              </a:rPr>
              <a:t>seguimiento académico  </a:t>
            </a:r>
            <a:r>
              <a:rPr lang="es-MX" sz="3200" b="1" dirty="0" smtClean="0">
                <a:ln/>
                <a:latin typeface="Arial" pitchFamily="34" charset="0"/>
                <a:cs typeface="Arial" pitchFamily="34" charset="0"/>
              </a:rPr>
              <a:t>“In-Situ” 2015</a:t>
            </a:r>
            <a:endParaRPr lang="es-MX" sz="3200" b="1" dirty="0">
              <a:ln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79250" y="209905"/>
            <a:ext cx="8785237" cy="459641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259631" y="2276872"/>
            <a:ext cx="7704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Soberana Sans" pitchFamily="50" charset="0"/>
              </a:rPr>
              <a:t>Programa de Fortalecimiento de la Calidad en Instituciones Educativas </a:t>
            </a:r>
          </a:p>
        </p:txBody>
      </p:sp>
      <p:pic>
        <p:nvPicPr>
          <p:cNvPr id="10" name="7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2" b="18919"/>
          <a:stretch/>
        </p:blipFill>
        <p:spPr bwMode="auto">
          <a:xfrm>
            <a:off x="3601122" y="3284984"/>
            <a:ext cx="1941492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6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5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 la operación del Programa Institucional de Tutorías y su impacto en el desempeño de las y los estudiantes.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6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del uso de los estudios de trayectoria escolar.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7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del impacto del Programa de Formación Docente sobre el aprovechamiento de las y los estudiantes.</a:t>
            </a:r>
          </a:p>
          <a:p>
            <a:pPr marL="914400" lvl="1" indent="-457200" algn="just">
              <a:buFont typeface="+mj-lt"/>
              <a:buAutoNum type="arabicParenR" startAt="7"/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7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del uso de los estudios de egresados y empleadores para la actualización de los programas de estudio.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9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Evolución de los indicadores del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periodo 2012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marzo de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2015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su proyección 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sobre reprobación, deserción, eficiencia terminal, titulación, empleo y demás indicadores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contenidos en el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Anexo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XIII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Guía del PIFI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2014-2015.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0" y="864000"/>
            <a:ext cx="9149744" cy="59690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10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Evidencia del impacto de la vinculación de la institución con la sociedad, en los siguientes puntos:</a:t>
            </a:r>
          </a:p>
          <a:p>
            <a:pPr lvl="1" algn="just">
              <a:defRPr/>
            </a:pPr>
            <a:endParaRPr lang="es-MX" sz="16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Capacidad institucional para promover y dar seguimiento a la vinculación.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Servicio social.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Práctica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profesional de los estudiantes en el sector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productivo.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Estancias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académicas en la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industria.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Educación continua.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Esquemas y modelos de desarrollo de negocios.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Venta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servicios a la sociedad.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Participación en los consejos sociales.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royectos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investigación financiados por los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sectores productivos Transferencia tecnológica y del conocimiento.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16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11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Evidencia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los estudios sobre clima organizacional y medidas que se han tomado para su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mejoramiento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0" y="864000"/>
            <a:ext cx="9149744" cy="59690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endParaRPr lang="es-MX" sz="24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800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material de apoyo a registrar en el sistema e-PIFI 3.0 debe ser con el que actualmente cuenta la institución y aquellas evidencias que representen un </a:t>
            </a:r>
            <a:r>
              <a:rPr lang="es-MX" sz="2800" b="1" u="sng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avance significativo</a:t>
            </a:r>
            <a:r>
              <a:rPr lang="es-MX" sz="2800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 de la ins</a:t>
            </a:r>
            <a:r>
              <a:rPr lang="es-MX" sz="2800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titución en dichos puntos.</a:t>
            </a:r>
            <a:endParaRPr lang="es-MX" sz="2800" dirty="0" smtClean="0">
              <a:solidFill>
                <a:srgbClr val="FF0000"/>
              </a:solidFill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877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lograr los objetivos de la visita, se deben considerar las siguientes actividades y recomendaciones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1" algn="just">
              <a:defRPr/>
            </a:pPr>
            <a:endParaRPr lang="es-MX" sz="1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lphaUcPeriod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Previas a la visita:</a:t>
            </a:r>
          </a:p>
          <a:p>
            <a:pPr lvl="1" algn="just">
              <a:defRPr/>
            </a:pPr>
            <a:endParaRPr lang="es-MX" sz="12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responsable institucional de coordinar la visita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deberá:</a:t>
            </a: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Acordar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los pares académicos la agenda de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trabajo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previo a su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realización,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ello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16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DGESU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proporcionará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nombre y correo electrónico de los evaluadores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2" algn="just">
              <a:defRPr/>
            </a:pPr>
            <a:endParaRPr lang="es-MX" sz="16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Asegurar la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disponibilidad de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espacios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las reuniones de trabajo y convocar al personal que participará en estas reuniones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Asegurar un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espacio para que los evaluadores puedan, al final de cada día de trabajo, discutir lo hasta entonces visto. Apoyarlos con equipo de cómputo y material de oficina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78169"/>
            <a:ext cx="9144129" cy="758543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877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2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Enviar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agenda definitiva a la atención del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Mtra. Julieta </a:t>
            </a:r>
            <a:r>
              <a:rPr lang="es-MX" b="1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Nishisawa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Calatayud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Directora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Fortalecimiento Institucional, con copia a la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Mtra. Rocío Chávez Mayo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Subdirectora de Fomento Institucional a los correos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julieta.nishisawa@sep.gob.mx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rocioc@sep.gob.mx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mínimo 15 días hábiles antes de la visita, toda vez que de ello dependerá la compra del boleto de avión, en su caso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sz="1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3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agenda de trabajo deberá considerar la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“In-Situ” de las DES, por lo que deberá estimarse el tiempo 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traslado entre Campus.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78169"/>
            <a:ext cx="9144129" cy="758543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0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lphaUcPeriod" startAt="2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Durante la visita: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Plática inicial (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plenaria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) con las autoridades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universitarias (Rector, titulares de las Secretarías y Direcciones),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directivos de las DES (todas o algunas) y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equipo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planeación, para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definir los objetivos de la evaluación y la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mecánica de trabajo.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 largo de la visita, los evaluadores podrán solicitar información complementaria que consideren pertinente.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2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con el cuerpo directivo central responsable de la elaboración del PIFI y </a:t>
            </a:r>
            <a:r>
              <a:rPr lang="es-MX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 En esta reunión se dialogará sobre los logros, rezagos y cualquier otro aspecto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relevante relacionado con el proceso de formulación de dichos documentos.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78169"/>
            <a:ext cx="9144129" cy="758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419" y="864000"/>
            <a:ext cx="9149744" cy="59600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3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deberán  visitar el mayor número de DES, dando prioridad, en su caso, a las que no fueron atendidas en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visitas realizadas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2009, 2011 y 2013.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personal de las DES presentará sus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logros basados en las evidencias registradas en el sistema e-PIFI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evaluadores podrán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hacer cuestionamientos que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les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permitan verificarlo. En estas visitas se deberá programar asistir a los laboratorios, bibliotecas, centros de cómputo, etc., que hayan sido equipados con apoyos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recibidos por los fondos que confluyen en la metodología del PIFI,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por lo que se sugiere que este equipo esté debidamente identificado.</a:t>
            </a: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4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final con el equipo de planeación para discutir aspectos relacionados con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gestión institucional y la operación del Programa. 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5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Cierre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visita.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78169"/>
            <a:ext cx="9144129" cy="758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60094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agenda de trabajo deberá elaborarse por los evaluadores conjuntamente con el responsable institucional de coordinar la visita de seguimiento.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su elaboración deberá tomarse en cuenta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Días programados para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visita.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Número de evaluadores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participantes.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 que conforman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institución.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Distancia entre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Aspectos a evaluar de acuerdo con el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instrumento.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jornadas de trabajo que serán de las 9:00 </a:t>
            </a:r>
            <a:r>
              <a:rPr lang="es-MX" sz="2000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hrs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 a las 19:00 </a:t>
            </a:r>
            <a:r>
              <a:rPr lang="es-MX" sz="2000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hrs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 Con recesos y tiempo para comer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Aspectos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que la agenda deberá contener, entre otros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inicial con el Cuerpo Directivo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Central (Titular de la institución y titulares de las Secretarías y Direcciones).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con el personal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área 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planeación y responsables  de los proyectos </a:t>
            </a:r>
            <a:r>
              <a:rPr lang="es-MX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abordar el tema de la gestión institucional y operación del Programa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86333"/>
            <a:ext cx="9144129" cy="702863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840" y="864000"/>
            <a:ext cx="9149744" cy="5949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el personal de las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 y responsables de proyectos </a:t>
            </a:r>
            <a:r>
              <a:rPr lang="es-MX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exclusiva de los evaluadores para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consenso del día.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exclusiva de los evaluadores para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cierre del seguimiento “In-Situ”.</a:t>
            </a:r>
          </a:p>
          <a:p>
            <a:pPr lvl="1" algn="just">
              <a:defRPr/>
            </a:pPr>
            <a:endParaRPr lang="es-MX" sz="1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siguiente ejemplo de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Agenda de Trabajo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tiene como objetivo mostrar, de forma general, los espacios a visitar, los tiempos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estimados para las visitas y traslados a los Campus,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personal que participa, así como los aspectos que deben revisarse en cada caso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sz="1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ejemplo se basó en una institución con seis DES, dos días para la realización de la visita y distancias relativamente cercanas entre una DES y otra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sz="1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Dependiendo de la dimensión de la institución y los días programados para la visita, la agenda deberá ajustarse, por eso la importancia de consensarla entre los evaluadores y el responsable institucional de coordinar la visita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54921"/>
              </p:ext>
            </p:extLst>
          </p:nvPr>
        </p:nvGraphicFramePr>
        <p:xfrm>
          <a:off x="156488" y="1859684"/>
          <a:ext cx="8856984" cy="3553496"/>
        </p:xfrm>
        <a:graphic>
          <a:graphicData uri="http://schemas.openxmlformats.org/drawingml/2006/table">
            <a:tbl>
              <a:tblPr/>
              <a:tblGrid>
                <a:gridCol w="1090513"/>
                <a:gridCol w="3362416"/>
                <a:gridCol w="1676664"/>
                <a:gridCol w="2727391"/>
              </a:tblGrid>
              <a:tr h="1485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 de mayo de 2015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Llegada de los evaluadores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Reservación en el Hotel </a:t>
                      </a: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latin typeface="Soberana Sans" pitchFamily="50" charset="0"/>
                        </a:rPr>
                        <a:t>(indicar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latin typeface="Soberana Sans" pitchFamily="50" charset="0"/>
                        </a:rPr>
                        <a:t> nombre)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del Responsable Institucional del PIFI y Coordinador de la visita de Seguimiento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Acordar la hora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y definir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el nombre de la persona quién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recogerá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 los evaluadores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trasladarlos a la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institución.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2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21 de mayo de  2015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8:30-9:00 hrs.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 la institución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9:00-9:30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plenaria para dar inicio a la visita de seguimiento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Preside Sr.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Rector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y l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acompaña el equipo de trabajo más cercano. Por ejemplo Secretario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Académico, Secretario Administrativo, Directores y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Coordinadores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Generales de primer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nivel.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presentan los objetivos de la visita y la agenda de trabajo.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Al final de la reunión, la institución  entregará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del material complementario (mismo que se subió a la página del PIFI)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9:30- 11:00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de formular el PIFI y 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ProGES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 así como los responsable de los proyectos de la Gestión.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institución y principales logros, muestra de las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, 20 minutos.</a:t>
                      </a:r>
                    </a:p>
                    <a:p>
                      <a:pPr algn="l" fontAlgn="ctr"/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participación del equipo y aplicación del instrumento, en lo correspondiente, 60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Cierre de la reunión, 10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minutos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81259"/>
              </p:ext>
            </p:extLst>
          </p:nvPr>
        </p:nvGraphicFramePr>
        <p:xfrm>
          <a:off x="179413" y="770128"/>
          <a:ext cx="8785041" cy="1121920"/>
        </p:xfrm>
        <a:graphic>
          <a:graphicData uri="http://schemas.openxmlformats.org/drawingml/2006/table">
            <a:tbl>
              <a:tblPr/>
              <a:tblGrid>
                <a:gridCol w="1081655"/>
                <a:gridCol w="3335104"/>
                <a:gridCol w="1663045"/>
                <a:gridCol w="2705237"/>
              </a:tblGrid>
              <a:tr h="2880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PROGRAMA INTEGRAL DE FORTALECIMIENTO INSTITUCIONAL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Seguimiento “</a:t>
                      </a:r>
                      <a:r>
                        <a:rPr lang="es-ES" sz="1600" b="1" i="1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In-Situ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"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2015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Universidad Autónoma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…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Agenda de Trabajo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del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21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al 22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mayo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8534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5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73063"/>
              </p:ext>
            </p:extLst>
          </p:nvPr>
        </p:nvGraphicFramePr>
        <p:xfrm>
          <a:off x="395536" y="1340768"/>
          <a:ext cx="842493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8"/>
                <a:gridCol w="6568200"/>
                <a:gridCol w="92836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Soberana Sans" pitchFamily="50" charset="0"/>
                        </a:rPr>
                        <a:t>CONTENIDO</a:t>
                      </a:r>
                      <a:endParaRPr lang="es-MX" sz="280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Presentación			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3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Objetivos de la visita “</a:t>
                      </a:r>
                      <a:r>
                        <a:rPr lang="es-ES" sz="2800" b="0" i="1" dirty="0" smtClean="0">
                          <a:latin typeface="Soberana Sans" pitchFamily="50" charset="0"/>
                        </a:rPr>
                        <a:t>In-Situ</a:t>
                      </a:r>
                      <a:r>
                        <a:rPr lang="es-ES" sz="2800" b="0" dirty="0" smtClean="0">
                          <a:latin typeface="Soberana Sans" pitchFamily="50" charset="0"/>
                        </a:rPr>
                        <a:t>”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4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Tiempo estimado de la visita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6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IV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0" dirty="0" smtClean="0">
                          <a:latin typeface="Soberana Sans" pitchFamily="50" charset="0"/>
                        </a:rPr>
                        <a:t>Materiales de apoyo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7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Desarrollo de la visita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12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Agenda de trabajo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16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Encuesta de Opinión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23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VIII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Envío de la encuesta de opinión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25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97251"/>
              </p:ext>
            </p:extLst>
          </p:nvPr>
        </p:nvGraphicFramePr>
        <p:xfrm>
          <a:off x="186141" y="931744"/>
          <a:ext cx="8850354" cy="5342812"/>
        </p:xfrm>
        <a:graphic>
          <a:graphicData uri="http://schemas.openxmlformats.org/drawingml/2006/table">
            <a:tbl>
              <a:tblPr/>
              <a:tblGrid>
                <a:gridCol w="1098854"/>
                <a:gridCol w="3388133"/>
                <a:gridCol w="1689488"/>
                <a:gridCol w="2673879"/>
              </a:tblGrid>
              <a:tr h="150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21 de mayo de  2015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11:00-11:15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a la primera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 sugiere sea la que se encuentre en el mismo campus que la Rectoría o el campus más cercano. Dependiendo de la distancia se ajustará el tiempo de traslado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11:15- 13:15 hrs.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1 y el responsable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su caso, visita a los laboratorios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 bibliotecas, centro de cómputo, entre otros, equipados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con recursos del PIFI. Evidencia de que el equipo fue adquirido con estos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13:15-13:30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a la segunda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 sugiere sea la que se encuentre en el mismo campus que la Rectoría o el campus más cercano. Dependiendo de la distancia se ajustará el tiempo de traslado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13:30-15:30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2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93978"/>
              </p:ext>
            </p:extLst>
          </p:nvPr>
        </p:nvGraphicFramePr>
        <p:xfrm>
          <a:off x="179512" y="901380"/>
          <a:ext cx="8856983" cy="2889016"/>
        </p:xfrm>
        <a:graphic>
          <a:graphicData uri="http://schemas.openxmlformats.org/drawingml/2006/table">
            <a:tbl>
              <a:tblPr/>
              <a:tblGrid>
                <a:gridCol w="1099677"/>
                <a:gridCol w="3390670"/>
                <a:gridCol w="1690755"/>
                <a:gridCol w="2675881"/>
              </a:tblGrid>
              <a:tr h="0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21 de mayo de  2015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15:30-17:00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COMIDA y traslado a la tercera DES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17:00-19:00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19:00-20:00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exclusiva de los evaluadores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Discusión de lo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revisado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hasta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el momento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 Avance en el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llenado del instrumento.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20:00-20:30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al hotel u otro lugar para la cena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73181"/>
              </p:ext>
            </p:extLst>
          </p:nvPr>
        </p:nvGraphicFramePr>
        <p:xfrm>
          <a:off x="107504" y="980728"/>
          <a:ext cx="8928993" cy="4885445"/>
        </p:xfrm>
        <a:graphic>
          <a:graphicData uri="http://schemas.openxmlformats.org/drawingml/2006/table">
            <a:tbl>
              <a:tblPr/>
              <a:tblGrid>
                <a:gridCol w="1108618"/>
                <a:gridCol w="3418239"/>
                <a:gridCol w="1704500"/>
                <a:gridCol w="2697636"/>
              </a:tblGrid>
              <a:tr h="121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22 de mayo de 2015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8:30-9:00 hrs.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 la cuarta DES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9:00-11:00 hrs.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del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4 y el responsable del proyecto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11:00-11:30 hrs.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 la quinta DES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Dependiendo de la distancia, se ajustará el tiempo de traslado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11:30-13:30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5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87906"/>
              </p:ext>
            </p:extLst>
          </p:nvPr>
        </p:nvGraphicFramePr>
        <p:xfrm>
          <a:off x="107504" y="1052736"/>
          <a:ext cx="8928993" cy="2955286"/>
        </p:xfrm>
        <a:graphic>
          <a:graphicData uri="http://schemas.openxmlformats.org/drawingml/2006/table">
            <a:tbl>
              <a:tblPr/>
              <a:tblGrid>
                <a:gridCol w="1108618"/>
                <a:gridCol w="3418239"/>
                <a:gridCol w="1704500"/>
                <a:gridCol w="2697636"/>
              </a:tblGrid>
              <a:tr h="1216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22 de mayo de 2015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13:30-15:00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COMIDA y traslado a la sexta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DES.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15:00-17:00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6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cargo.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021" marR="6021" marT="6021" marB="0" anchor="ctr"/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17:00-18:00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de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planeación.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cargo.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Afinar últimos detalles del instrumento</a:t>
                      </a:r>
                    </a:p>
                  </a:txBody>
                  <a:tcPr marL="6021" marR="6021" marT="6021" marB="0" anchor="ctr"/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18:00</a:t>
                      </a:r>
                      <a:r>
                        <a:rPr lang="es-ES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-20:00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exclusiva de los evaluadores para cierre de la visita de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seguimiento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Completar el instrumento. Contestar la encuesta de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opinión.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0286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1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institución deberá llenar la Encuesta de Opinión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2015.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Objetivo: </a:t>
            </a:r>
            <a:endParaRPr lang="es-MX" sz="20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Conocer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opinión de los responsables de la elaboración del PIFI sobre: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 de seguimiento de académico “</a:t>
            </a:r>
            <a:r>
              <a:rPr lang="es-MX" sz="20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”, impactos del Programa, sus procesos y aspectos de carácter cualitativo, entre otros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Contenido:</a:t>
            </a:r>
          </a:p>
          <a:p>
            <a:pPr lvl="1" algn="just">
              <a:defRPr/>
            </a:pPr>
            <a:endParaRPr lang="es-MX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Encuesta está dividida en dos parte: </a:t>
            </a: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primera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que recogerá la opinión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evaluación de seguimiento académico “</a:t>
            </a:r>
            <a:r>
              <a:rPr lang="es-MX" sz="20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”.</a:t>
            </a:r>
          </a:p>
          <a:p>
            <a:pPr lvl="2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segunda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 en la que se anotarán los comentarios respecto a: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61841"/>
            <a:ext cx="9144129" cy="774872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VII. ENCUESTA DE OPINIÓN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1257300" lvl="2" indent="-34290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Guía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metodológica del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PIFI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2014-2015</a:t>
            </a:r>
          </a:p>
          <a:p>
            <a:pPr marL="1257300" lvl="2" indent="-34290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procesos de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Recepción de la metodología PIFI en la DGESU.</a:t>
            </a:r>
            <a:endParaRPr lang="es-MX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Réplica.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Reprogramación.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Realimentación.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Seguimiento académico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Seguimiento Financiero.</a:t>
            </a:r>
            <a:endParaRPr lang="es-MX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 de seguimiento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académico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s-MX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”.</a:t>
            </a:r>
          </a:p>
          <a:p>
            <a:pPr marL="1200150" lvl="2" indent="-28575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Transferencia de recursos.</a:t>
            </a:r>
          </a:p>
          <a:p>
            <a:pPr marL="1200150" lvl="2" indent="-28575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Asesoría(s).</a:t>
            </a:r>
          </a:p>
          <a:p>
            <a:pPr marL="1200150" lvl="2" indent="-285750" algn="just">
              <a:buFont typeface="Wingdings" pitchFamily="2" charset="2"/>
              <a:buChar char="§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Otros</a:t>
            </a:r>
            <a:endParaRPr lang="es-MX" sz="20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endParaRPr lang="es-MX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encuesta se enviará al Responsable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Institucional de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visita de seguimiento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 y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deberá ser contestada por el personal Directivo responsable de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formulación de la metodología PIFI.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61841"/>
            <a:ext cx="9144129" cy="7748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smtClean="0">
                <a:latin typeface="Soberana Sans" pitchFamily="50" charset="0"/>
              </a:rPr>
              <a:t>VII. ENCUESTA DE OPINIÓN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0286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Este documento deberá ser enviado, debidamente rubricado en todas sus hojas y firmado al final por el Rector(a) y Responsable Institucional del PIFI, a más tardar el tercer día hábil de haber concluido la visita, a la atención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Mtra. Julieta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Nishisawa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Calatayud, Directora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Fortalecimiento Institucional  al domicilio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Vicente García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Torres No.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235,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Colonia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Rosedal,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Del.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Coyoacán,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C.P.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04330, 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México, D. F.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caso de dificultarse el envío por correo postal, se podrán escanear y enviarse por correo electrónico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la Mtra. Julieta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copia a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Lic. Sergio Conde, Subdirector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Desarrollo y Operación,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los correos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julieta.nishisawa@sep.gob.mx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sconde@sep.gob.mx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a más tardar el tercer día hábil de haberse concluido la visita, en tanto se reciben los originales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61841"/>
            <a:ext cx="9144129" cy="990896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VIII. </a:t>
            </a:r>
            <a:r>
              <a:rPr lang="es-MX" sz="3000" b="1" dirty="0">
                <a:latin typeface="Soberana Sans" pitchFamily="50" charset="0"/>
              </a:rPr>
              <a:t>ENVÍO </a:t>
            </a:r>
            <a:r>
              <a:rPr lang="es-MX" sz="3000" b="1" dirty="0" smtClean="0">
                <a:latin typeface="Soberana Sans" pitchFamily="50" charset="0"/>
              </a:rPr>
              <a:t>DE LA ENCUESTA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420" y="864000"/>
            <a:ext cx="9149744" cy="58052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Desde el año 2009, la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Dirección </a:t>
            </a:r>
            <a:r>
              <a:rPr lang="es-MX" sz="22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General de Educación Superior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Universitaria (DGESU)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implementó la evaluación “</a:t>
            </a:r>
            <a:r>
              <a:rPr lang="es-MX" sz="22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Instituciones de Educación Superior beneficiadas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recursos del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Programa de Fortalecimiento de la Calidad en Instituciones Educativas (PROFOCIE)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como parte del seguimiento académico al dictamen formulado en la etapa de evaluación 2014-2015.</a:t>
            </a:r>
          </a:p>
          <a:p>
            <a:pPr algn="just">
              <a:defRPr/>
            </a:pPr>
            <a:endParaRPr lang="es-MX" sz="2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llevar a cabo esta actividad, se ha elaborado la presente Guía que servirá de apoyo durante la visita y en caso de ser necesario, ayudará a resolver las situaciones no previstas que se presenten durante el desarrollo de esta actividad.</a:t>
            </a:r>
          </a:p>
          <a:p>
            <a:pPr algn="just">
              <a:defRPr/>
            </a:pPr>
            <a:endParaRPr lang="es-MX" sz="22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84801"/>
            <a:ext cx="9144129" cy="792088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I. PRESENTACIÓN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864000"/>
            <a:ext cx="9144000" cy="5013176"/>
          </a:xfrm>
        </p:spPr>
        <p:txBody>
          <a:bodyPr anchor="t" anchorCtr="0">
            <a:noAutofit/>
          </a:bodyPr>
          <a:lstStyle/>
          <a:p>
            <a:pPr marL="742950" lvl="2" indent="-342900" algn="just"/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Evaluar en las propias instalaciones de las </a:t>
            </a:r>
            <a:r>
              <a:rPr lang="es-MX" sz="21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Universidades Públicas Estatales (UPES) y Universidades Públicas Estatales de Apoyo Solidario (UPEAS), el 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grado de consolidación de la cultura de la planeación estratégica participativa  plasmados en los documentos PIFI, </a:t>
            </a:r>
            <a:r>
              <a:rPr lang="es-MX" sz="2100" b="1" i="1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MX" sz="2100" b="1" i="1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o </a:t>
            </a:r>
            <a:r>
              <a:rPr lang="es-MX" sz="2100" b="1" i="1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ProFOE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1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dictaminados en el año 2014; 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así como el grado de cumplimiento de las Metas Académicas y Metas Compromiso asociados a los proyectos resultantes del ejercicio de planeación plasmado en los documentos antes referidos y que fueron apoyados con recursos del Programa en el ejercicio fiscal 2014.</a:t>
            </a:r>
          </a:p>
          <a:p>
            <a:pPr marL="400050" lvl="2" indent="0" algn="just">
              <a:buNone/>
            </a:pPr>
            <a:endParaRPr lang="es-MX" sz="12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742950" lvl="2" indent="-342900" algn="just"/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Conocer a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institución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dictaminada por parte de los pares evaluadores,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contar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mejores elementos para evaluaciones futuras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 idx="4294967295"/>
          </p:nvPr>
        </p:nvSpPr>
        <p:spPr>
          <a:xfrm>
            <a:off x="-130" y="86333"/>
            <a:ext cx="9144129" cy="918887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II. OBJETIVOS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864000"/>
            <a:ext cx="9144000" cy="2997048"/>
          </a:xfrm>
        </p:spPr>
        <p:txBody>
          <a:bodyPr anchor="t" anchorCtr="0">
            <a:noAutofit/>
          </a:bodyPr>
          <a:lstStyle/>
          <a:p>
            <a:pPr marL="742950" lvl="2" indent="-342900" algn="just"/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Establecer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 dialogo entre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pares académicos y los actores que conforman la comunidad universitaria de la institución visitada,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que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les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permita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aclarar aspectos im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portantes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respecto al dictamen de evaluación del PIFI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2014-2015.</a:t>
            </a:r>
            <a:endParaRPr lang="es-MX" sz="21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400050" lvl="2" indent="0" algn="just">
              <a:buNone/>
            </a:pPr>
            <a:endParaRPr lang="es-MX" sz="1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742950" lvl="2" indent="-342900" algn="just"/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Contar  con los resultados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 seguimiento “In-Situ”,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que la institución tenga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realimentación y puedan mejorar el contenido de los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documentos en procesos posteriores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100" b="1" dirty="0">
              <a:latin typeface="Soberana Sans" pitchFamily="50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 idx="4294967295"/>
          </p:nvPr>
        </p:nvSpPr>
        <p:spPr>
          <a:xfrm>
            <a:off x="-130" y="82508"/>
            <a:ext cx="9144129" cy="918887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II. OBJETIVOS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1155600"/>
            <a:ext cx="9149744" cy="5702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acuerdo con la dimensión y complejidad de la institución, se ha establecido de uno, dos o tres días para la visita de seguimiento, programados de la siguiente manera:</a:t>
            </a:r>
          </a:p>
          <a:p>
            <a:pPr lvl="1" algn="just">
              <a:defRPr/>
            </a:pPr>
            <a:endParaRPr lang="es-MX" sz="24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tres días, de miércoles a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viernes.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v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dos días, de jueves a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viernes.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v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un día,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viernes.</a:t>
            </a:r>
          </a:p>
          <a:p>
            <a:pPr lvl="1" algn="just">
              <a:defRPr/>
            </a:pPr>
            <a:endParaRPr lang="es-MX" sz="2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caso de ser necesario y previo acuerdo con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evaluadores, se  podrá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considerar medio día del sábado para concluir los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trabajos.</a:t>
            </a:r>
            <a:endParaRPr lang="es-MX" sz="2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97368"/>
            <a:ext cx="9144129" cy="1134912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III. TIEMPO ESTIMADO PARA </a:t>
            </a:r>
            <a:br>
              <a:rPr lang="es-MX" sz="3000" b="1" dirty="0" smtClean="0">
                <a:latin typeface="Soberana Sans" pitchFamily="50" charset="0"/>
              </a:rPr>
            </a:br>
            <a:r>
              <a:rPr lang="es-MX" sz="3000" b="1" dirty="0" smtClean="0">
                <a:latin typeface="Soberana Sans" pitchFamily="50" charset="0"/>
              </a:rPr>
              <a:t>LA VISITA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44526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institución deberá subir los materiales de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apoyo 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más tardar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dos semana antes que tenga verificativo la visita,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que puedan ser consultados por los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evaluadores. La dirección en donde se deberán registrar los documentos es el siguiente:</a:t>
            </a:r>
            <a:endParaRPr lang="es-MX" sz="2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pifi.sep.gob.mx/Intranet3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el documento </a:t>
            </a:r>
            <a:r>
              <a:rPr lang="es-MX" sz="22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Anexo 1 “Instructivo para subir los materiales a la página del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PIFI”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se presenta una breve explicación de cómo realizar la carga de documentos. Para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su consulta, favor de dar doble clic en la imagen que aparece a continuación: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93028"/>
            <a:ext cx="9144129" cy="815692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82339"/>
              </p:ext>
            </p:extLst>
          </p:nvPr>
        </p:nvGraphicFramePr>
        <p:xfrm>
          <a:off x="4039920" y="4797152"/>
          <a:ext cx="1252160" cy="105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Documento" showAsIcon="1" r:id="rId3" imgW="914400" imgH="771480" progId="Word.Document.12">
                  <p:embed/>
                </p:oleObj>
              </mc:Choice>
              <mc:Fallback>
                <p:oleObj name="Documento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9920" y="4797152"/>
                        <a:ext cx="1252160" cy="1056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4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materiales que proporcionará la institución son:</a:t>
            </a:r>
          </a:p>
          <a:p>
            <a:pPr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Organigrama</a:t>
            </a: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2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atención a las áreas débiles señaladas en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evaluación del PIFI 2014-2015 (incluye los documentos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3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 la atención 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recomendaciones emitidas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por el Comité de Pares Académicos a los documentos PIFI 2014-2015 (incluye los documentos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ProGESy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6612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4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las principales innovaciones educativas implementadas tales como: </a:t>
            </a: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Flexibilidad curricular.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Renovación de la práctica docente.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Incorporación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asignaturas transversales en los planes de estudio (valores, medio ambiente, etc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.).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Incorporación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TICS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el proceso de enseñanza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aprendizaje.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Inclusión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 servicio social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planes de estudio con valor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curricular.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Dominio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una segunda lengua como parte del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currículo.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Inclusión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práctica profesional con valor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curricular.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Enfoques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centrados en el estudiante o en el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aprendizaje.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Investigación en formación educativa centrada en los estudiantes.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Eficiencia del uso de los sistemas bibliotecarios y las TICS.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Generación y/o incorporación de objetos de aprendizaje.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Uso de los espacios virtuales para el desarrollo de competencias.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2862</Words>
  <Application>Microsoft Office PowerPoint</Application>
  <PresentationFormat>Presentación en pantalla (4:3)</PresentationFormat>
  <Paragraphs>322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Calibri</vt:lpstr>
      <vt:lpstr>Soberana Sans</vt:lpstr>
      <vt:lpstr>Times New Roman</vt:lpstr>
      <vt:lpstr>Wingdings</vt:lpstr>
      <vt:lpstr>Tema de Office</vt:lpstr>
      <vt:lpstr>Documento</vt:lpstr>
      <vt:lpstr>Presentación de PowerPoint</vt:lpstr>
      <vt:lpstr>Presentación de PowerPoint</vt:lpstr>
      <vt:lpstr>I. PRESENTACIÓN</vt:lpstr>
      <vt:lpstr>II. OBJETIVOS</vt:lpstr>
      <vt:lpstr>II. OBJETIVOS</vt:lpstr>
      <vt:lpstr>III. TIEMPO ESTIMADO PARA  LA VISITA</vt:lpstr>
      <vt:lpstr>IV. MATERIALES DE APOYO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VI. DESARROLLO DE LA VISITA </vt:lpstr>
      <vt:lpstr>VI. DESARROLLO DE LA VISITA </vt:lpstr>
      <vt:lpstr>Presentación de PowerPoint</vt:lpstr>
      <vt:lpstr>Presentación de PowerPoint</vt:lpstr>
      <vt:lpstr>VII. AGENDA DE TRABAJO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VII. ENCUESTA DE OPINIÓN</vt:lpstr>
      <vt:lpstr>Presentación de PowerPoint</vt:lpstr>
      <vt:lpstr>VIII. ENVÍO DE LA ENCUESTA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Lic. Rubén Antonio Miguel</dc:creator>
  <cp:lastModifiedBy>Sergio Pascual Conde Maldonado</cp:lastModifiedBy>
  <cp:revision>367</cp:revision>
  <cp:lastPrinted>2013-01-16T15:51:33Z</cp:lastPrinted>
  <dcterms:created xsi:type="dcterms:W3CDTF">2013-01-16T01:45:19Z</dcterms:created>
  <dcterms:modified xsi:type="dcterms:W3CDTF">2015-03-06T17:03:41Z</dcterms:modified>
</cp:coreProperties>
</file>