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908E-810B-4F2F-9C1E-C9ACAD41355B}" type="datetimeFigureOut">
              <a:rPr lang="es-MX" smtClean="0"/>
              <a:t>02/07/2019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E95C-F38F-4A22-A53D-8822A1AA7D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892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908E-810B-4F2F-9C1E-C9ACAD41355B}" type="datetimeFigureOut">
              <a:rPr lang="es-MX" smtClean="0"/>
              <a:t>02/07/2019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E95C-F38F-4A22-A53D-8822A1AA7D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959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908E-810B-4F2F-9C1E-C9ACAD41355B}" type="datetimeFigureOut">
              <a:rPr lang="es-MX" smtClean="0"/>
              <a:t>02/07/2019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E95C-F38F-4A22-A53D-8822A1AA7D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155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908E-810B-4F2F-9C1E-C9ACAD41355B}" type="datetimeFigureOut">
              <a:rPr lang="es-MX" smtClean="0"/>
              <a:t>02/07/2019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E95C-F38F-4A22-A53D-8822A1AA7D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984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908E-810B-4F2F-9C1E-C9ACAD41355B}" type="datetimeFigureOut">
              <a:rPr lang="es-MX" smtClean="0"/>
              <a:t>02/07/2019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E95C-F38F-4A22-A53D-8822A1AA7D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6146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908E-810B-4F2F-9C1E-C9ACAD41355B}" type="datetimeFigureOut">
              <a:rPr lang="es-MX" smtClean="0"/>
              <a:t>02/07/2019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E95C-F38F-4A22-A53D-8822A1AA7D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21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908E-810B-4F2F-9C1E-C9ACAD41355B}" type="datetimeFigureOut">
              <a:rPr lang="es-MX" smtClean="0"/>
              <a:t>02/07/2019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E95C-F38F-4A22-A53D-8822A1AA7D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752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908E-810B-4F2F-9C1E-C9ACAD41355B}" type="datetimeFigureOut">
              <a:rPr lang="es-MX" smtClean="0"/>
              <a:t>02/07/2019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E95C-F38F-4A22-A53D-8822A1AA7D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716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908E-810B-4F2F-9C1E-C9ACAD41355B}" type="datetimeFigureOut">
              <a:rPr lang="es-MX" smtClean="0"/>
              <a:t>02/07/2019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E95C-F38F-4A22-A53D-8822A1AA7D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8613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908E-810B-4F2F-9C1E-C9ACAD41355B}" type="datetimeFigureOut">
              <a:rPr lang="es-MX" smtClean="0"/>
              <a:t>02/07/2019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E95C-F38F-4A22-A53D-8822A1AA7D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794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908E-810B-4F2F-9C1E-C9ACAD41355B}" type="datetimeFigureOut">
              <a:rPr lang="es-MX" smtClean="0"/>
              <a:t>02/07/2019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E95C-F38F-4A22-A53D-8822A1AA7D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95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6908E-810B-4F2F-9C1E-C9ACAD41355B}" type="datetimeFigureOut">
              <a:rPr lang="es-MX" smtClean="0"/>
              <a:t>02/07/2019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6E95C-F38F-4A22-A53D-8822A1AA7D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15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460065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/>
              <a:t>Formulación del PROSEC a partir del PLED 2019-2024</a:t>
            </a:r>
            <a:endParaRPr lang="es-MX" sz="3200" b="1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839788" y="1067846"/>
            <a:ext cx="5157787" cy="582534"/>
          </a:xfrm>
        </p:spPr>
        <p:txBody>
          <a:bodyPr>
            <a:normAutofit/>
          </a:bodyPr>
          <a:lstStyle/>
          <a:p>
            <a:pPr algn="ctr"/>
            <a:r>
              <a:rPr lang="es-MX" sz="3200" dirty="0" smtClean="0"/>
              <a:t>Objetivo Estratégico Nacional</a:t>
            </a:r>
            <a:endParaRPr lang="es-MX" sz="3200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9787" y="2089170"/>
            <a:ext cx="5157787" cy="36845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b="1" dirty="0"/>
              <a:t>2.2.- Garantizar el derecho a la educación laica, gratuita, incluyente, pertinente de calidad en todos los tipos, niveles y modalidades del Sistema Educativo Nacional y para todas las personas.</a:t>
            </a:r>
            <a:endParaRPr lang="es-MX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>
          <a:xfrm>
            <a:off x="6172200" y="1067846"/>
            <a:ext cx="5183188" cy="582534"/>
          </a:xfrm>
        </p:spPr>
        <p:txBody>
          <a:bodyPr>
            <a:normAutofit/>
          </a:bodyPr>
          <a:lstStyle/>
          <a:p>
            <a:pPr algn="ctr"/>
            <a:r>
              <a:rPr lang="es-MX" sz="3200" dirty="0" smtClean="0"/>
              <a:t>Objetivo Estratégico Estatal</a:t>
            </a:r>
            <a:endParaRPr lang="es-MX" sz="3200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>
          <a:xfrm>
            <a:off x="6172200" y="1891758"/>
            <a:ext cx="5183188" cy="36845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b="1" i="1" dirty="0" smtClean="0"/>
              <a:t>2.4.3.1</a:t>
            </a:r>
            <a:r>
              <a:rPr lang="es-MX" b="1" i="1" dirty="0"/>
              <a:t>. </a:t>
            </a:r>
            <a:r>
              <a:rPr lang="es-MX" b="1" i="1" dirty="0" smtClean="0"/>
              <a:t>Refrendar a la población el derecho pleno a una educación de calidad, en condiciones de inclusión, equidad e igualdad sustantiva, que permita el incremento de sus conocimientos, habilidades y actitudes, favoreciendo el desarrollo sostenible de la entidad</a:t>
            </a:r>
            <a:r>
              <a:rPr lang="es-MX" i="1" dirty="0" smtClean="0"/>
              <a:t>.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649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482368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600" b="1" dirty="0" smtClean="0"/>
              <a:t>Formulación del PROSEC a partir del PLED 2019-2024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7" y="945183"/>
            <a:ext cx="5157787" cy="404115"/>
          </a:xfrm>
        </p:spPr>
        <p:txBody>
          <a:bodyPr>
            <a:normAutofit lnSpcReduction="10000"/>
          </a:bodyPr>
          <a:lstStyle/>
          <a:p>
            <a:pPr algn="ctr"/>
            <a:r>
              <a:rPr lang="es-MX" dirty="0" smtClean="0"/>
              <a:t>Objetivo Estratégico PLED</a:t>
            </a: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31721" y="1420736"/>
            <a:ext cx="5157787" cy="36845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b="1" i="1" dirty="0" smtClean="0"/>
              <a:t>2.4.3.1. Refrendar a la población el derecho pleno a una educación de calidad, en condiciones de inclusión, equidad e igualdad sustantiva, que permita el incremento de sus conocimientos, habilidades y actitudes, favoreciendo el desarrollo sostenible de la entidad</a:t>
            </a:r>
            <a:r>
              <a:rPr lang="es-MX" i="1" dirty="0" smtClean="0"/>
              <a:t>.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945183"/>
            <a:ext cx="5183188" cy="404115"/>
          </a:xfrm>
        </p:spPr>
        <p:txBody>
          <a:bodyPr>
            <a:normAutofit lnSpcReduction="10000"/>
          </a:bodyPr>
          <a:lstStyle/>
          <a:p>
            <a:pPr algn="ctr"/>
            <a:r>
              <a:rPr lang="es-MX" dirty="0" smtClean="0"/>
              <a:t>Objetivos Sectoriales</a:t>
            </a:r>
            <a:endParaRPr lang="es-MX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22020" y="1349298"/>
            <a:ext cx="5183188" cy="473926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MX" b="1" dirty="0"/>
              <a:t>2.4.1.- Fomentar la calidad académica en los centros educativos, que propicie el desarrollo de competencias en los educandos, para su incorporación a niveles subsecuentes de estudio y al mercado laboral</a:t>
            </a:r>
            <a:r>
              <a:rPr lang="es-MX" b="1" dirty="0" smtClean="0"/>
              <a:t>.</a:t>
            </a:r>
          </a:p>
          <a:p>
            <a:pPr marL="0" indent="0" algn="just">
              <a:buNone/>
            </a:pPr>
            <a:r>
              <a:rPr lang="es-MX" b="1" i="1" dirty="0"/>
              <a:t>2.4.2.- Impulsar la consolidación de los centros escolares de cada tipo y nivel educativo, que propicie la atención a la demanda en condiciones de inclusión, equidad e igualdad sustantiva, para el desarrollo de las capacidades de la población en edad escolar</a:t>
            </a:r>
            <a:r>
              <a:rPr lang="es-MX" b="1" i="1" dirty="0" smtClean="0"/>
              <a:t>.</a:t>
            </a:r>
          </a:p>
          <a:p>
            <a:pPr marL="0" indent="0" algn="just">
              <a:buNone/>
            </a:pPr>
            <a:r>
              <a:rPr lang="es-ES" b="1" i="1" dirty="0"/>
              <a:t>2.4.3.- </a:t>
            </a:r>
            <a:r>
              <a:rPr lang="es-MX" b="1" i="1" dirty="0"/>
              <a:t>Impulsar el desarrollo de un sistema educativo eficiente, que favorezca la consolidación del servicio educativo en atención de las demandas de la sociedad.</a:t>
            </a:r>
            <a:endParaRPr lang="es-MX" dirty="0"/>
          </a:p>
          <a:p>
            <a:pPr marL="0" indent="0" algn="just">
              <a:buNone/>
            </a:pPr>
            <a:endParaRPr lang="es-MX" b="1" i="1" dirty="0" smtClean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01423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82007"/>
          </a:xfrm>
        </p:spPr>
        <p:txBody>
          <a:bodyPr>
            <a:noAutofit/>
          </a:bodyPr>
          <a:lstStyle/>
          <a:p>
            <a:pPr algn="ctr"/>
            <a:r>
              <a:rPr lang="es-MX" sz="2800" b="1" dirty="0"/>
              <a:t>Formulación del PROSEC a partir del PLED 2019-2024</a:t>
            </a:r>
            <a:endParaRPr lang="es-MX" sz="28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34538" y="874032"/>
            <a:ext cx="3434574" cy="533283"/>
          </a:xfrm>
        </p:spPr>
        <p:txBody>
          <a:bodyPr/>
          <a:lstStyle/>
          <a:p>
            <a:pPr algn="ctr"/>
            <a:r>
              <a:rPr lang="es-MX" dirty="0" smtClean="0"/>
              <a:t>Objetivo Sectorial</a:t>
            </a: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1806" y="1655606"/>
            <a:ext cx="3345366" cy="4767496"/>
          </a:xfrm>
        </p:spPr>
        <p:txBody>
          <a:bodyPr/>
          <a:lstStyle/>
          <a:p>
            <a:pPr marL="0" indent="0" algn="just">
              <a:buNone/>
            </a:pPr>
            <a:r>
              <a:rPr lang="es-MX" b="1" dirty="0" smtClean="0"/>
              <a:t>2.4.1.- Fomentar la calidad académica en los centros educativos, que propicie el desarrollo de competencias en los educandos, para su incorporación a niveles </a:t>
            </a:r>
            <a:r>
              <a:rPr lang="es-MX" sz="2000" b="1" dirty="0" smtClean="0"/>
              <a:t>subsecuentes</a:t>
            </a:r>
            <a:r>
              <a:rPr lang="es-MX" b="1" dirty="0" smtClean="0"/>
              <a:t> de estudio y al mercado laboral.</a:t>
            </a:r>
            <a:endParaRPr lang="es-MX" b="1" dirty="0" smtClean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94664" y="921891"/>
            <a:ext cx="6411952" cy="437569"/>
          </a:xfrm>
        </p:spPr>
        <p:txBody>
          <a:bodyPr/>
          <a:lstStyle/>
          <a:p>
            <a:pPr algn="ctr"/>
            <a:r>
              <a:rPr lang="es-MX" dirty="0" smtClean="0"/>
              <a:t>Estrategias</a:t>
            </a:r>
            <a:endParaRPr lang="es-MX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847172" y="1407315"/>
            <a:ext cx="8162691" cy="51830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1800" i="1" dirty="0"/>
              <a:t>2.4.1.1.- Propiciar el reconocimiento a la trayectoria académica de los estudiantes articulando las acciones de los distintos niveles y modalidades educativas</a:t>
            </a:r>
            <a:r>
              <a:rPr lang="es-MX" sz="1800" i="1" dirty="0" smtClean="0"/>
              <a:t>.</a:t>
            </a:r>
          </a:p>
          <a:p>
            <a:pPr marL="0" indent="0" algn="just">
              <a:buNone/>
            </a:pPr>
            <a:r>
              <a:rPr lang="es-MX" sz="1800" i="1" dirty="0"/>
              <a:t>2.4.1.2.- Favorecer el desarrollo integral de los educandos con procesos educativos que fortalezcan sus destrezas, habilidades y competencias para su incorporación a niveles subsecuentes y al mercado laboral</a:t>
            </a:r>
            <a:r>
              <a:rPr lang="es-MX" sz="1800" i="1" dirty="0" smtClean="0"/>
              <a:t>.</a:t>
            </a:r>
          </a:p>
          <a:p>
            <a:pPr marL="0" indent="0" algn="just">
              <a:buNone/>
            </a:pPr>
            <a:r>
              <a:rPr lang="es-MX" sz="1800" i="1" dirty="0"/>
              <a:t>2.4.1.3.- Propiciar la formación integral y bienestar de los educandos, desarrollando contenidos que atiendan su educación socioemocional, artística, física y para la salud.</a:t>
            </a:r>
            <a:endParaRPr lang="es-MX" sz="1800" dirty="0"/>
          </a:p>
          <a:p>
            <a:pPr marL="0" indent="0" algn="just">
              <a:buNone/>
            </a:pPr>
            <a:r>
              <a:rPr lang="es-MX" sz="1800" i="1" dirty="0"/>
              <a:t>2.4.1.4.- Promover el quehacer de los centros escolares en un marco de calidad, que favorezca el desarrollo cognitivo de los educandos para el logro del perfil de egreso de cada grado y nivel</a:t>
            </a:r>
            <a:r>
              <a:rPr lang="es-MX" sz="1800" i="1" dirty="0" smtClean="0"/>
              <a:t>.</a:t>
            </a:r>
          </a:p>
          <a:p>
            <a:pPr marL="0" indent="0" algn="just">
              <a:buNone/>
            </a:pPr>
            <a:r>
              <a:rPr lang="es-MX" sz="1800" i="1" dirty="0"/>
              <a:t>2.4.1.5.- Promover el diálogo e intercambio pedagógico que favorezca el trabajo colegiado en los centros escolares con un enfoque hacia la calidad.</a:t>
            </a:r>
            <a:endParaRPr lang="es-MX" sz="1800" dirty="0"/>
          </a:p>
          <a:p>
            <a:pPr marL="0" indent="0" algn="just">
              <a:buNone/>
            </a:pPr>
            <a:r>
              <a:rPr lang="es-MX" sz="1800" i="1" dirty="0"/>
              <a:t>2.4.1.6.- Desarrollar las competencias para la investigación en los centros educativos para que educandos y educadores fortalezcan su desarrollo académico.</a:t>
            </a:r>
            <a:endParaRPr lang="es-MX" sz="1800" dirty="0"/>
          </a:p>
          <a:p>
            <a:pPr marL="0" indent="0" algn="just">
              <a:buNone/>
            </a:pPr>
            <a:r>
              <a:rPr lang="es-MX" sz="1800" i="1" dirty="0"/>
              <a:t>2.4.1.7.- Promover la formación continua de los agentes educativos de todos los niveles y modalidades, para el desarrollo de competencias profesionales que aseguren la efectividad del proceso enseñanza aprendizaje</a:t>
            </a:r>
            <a:r>
              <a:rPr lang="es-MX" sz="1800" i="1" dirty="0" smtClean="0"/>
              <a:t>.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396715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82007"/>
          </a:xfrm>
        </p:spPr>
        <p:txBody>
          <a:bodyPr>
            <a:noAutofit/>
          </a:bodyPr>
          <a:lstStyle/>
          <a:p>
            <a:pPr algn="ctr"/>
            <a:r>
              <a:rPr lang="es-MX" sz="2800" b="1" dirty="0"/>
              <a:t>Formulación del PROSEC a partir del PLED 2019-2024</a:t>
            </a:r>
            <a:endParaRPr lang="es-MX" sz="28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34538" y="747133"/>
            <a:ext cx="3434574" cy="446048"/>
          </a:xfrm>
        </p:spPr>
        <p:txBody>
          <a:bodyPr/>
          <a:lstStyle/>
          <a:p>
            <a:pPr algn="ctr"/>
            <a:r>
              <a:rPr lang="es-MX" dirty="0" smtClean="0"/>
              <a:t>Estrategias</a:t>
            </a: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2957" y="1193179"/>
            <a:ext cx="3077735" cy="5330283"/>
          </a:xfrm>
        </p:spPr>
        <p:txBody>
          <a:bodyPr/>
          <a:lstStyle/>
          <a:p>
            <a:pPr marL="0" indent="0" algn="just">
              <a:buNone/>
            </a:pPr>
            <a:r>
              <a:rPr lang="es-MX" i="1" dirty="0"/>
              <a:t>2.4.1.1.- Propiciar el reconocimiento a la trayectoria académica de los estudiantes articulando las acciones de los distintos niveles y modalidades educativas.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94664" y="747133"/>
            <a:ext cx="6411952" cy="446047"/>
          </a:xfrm>
        </p:spPr>
        <p:txBody>
          <a:bodyPr/>
          <a:lstStyle/>
          <a:p>
            <a:pPr algn="ctr"/>
            <a:r>
              <a:rPr lang="es-MX" dirty="0" smtClean="0"/>
              <a:t>Líneas de Acción</a:t>
            </a:r>
            <a:endParaRPr lang="es-MX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852748" y="1193180"/>
            <a:ext cx="8162691" cy="551759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2100" dirty="0"/>
              <a:t>2.4.1.1.1.- Reconocer la excelencia académica de los estudiantes mediante mecanismos de seguimiento, vinculación y recomendación, que premien el esfuerzo de alcanzar y mantener un historial académico impecable.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2100" dirty="0" smtClean="0"/>
              <a:t>2.4.1.1.2</a:t>
            </a:r>
            <a:r>
              <a:rPr lang="es-MX" sz="2100" dirty="0"/>
              <a:t>.- Propiciar la atención integral a los estudiantes con aptitudes sobresalientes, con programas que faciliten su desarrollo pleno y armónico</a:t>
            </a:r>
            <a:r>
              <a:rPr lang="es-MX" sz="2100" dirty="0" smtClean="0"/>
              <a:t>.</a:t>
            </a:r>
            <a:r>
              <a:rPr lang="es-MX" sz="2100" dirty="0"/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2100" dirty="0"/>
              <a:t>2.4.1.1.3.- Ampliar el programa de acreditación y promoción anticipada de los estudiantes con aptitudes sobresalientes, hacia los niveles de educación media y superior.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2100" dirty="0" smtClean="0"/>
              <a:t>2.4.1.1.4</a:t>
            </a:r>
            <a:r>
              <a:rPr lang="es-MX" sz="2100" dirty="0"/>
              <a:t>.- Articular el registro y seguimiento de las experiencias y reconocimientos a los educandos con excelencia académica, en todas las modalidades educativas de las instituciones de educación media y superior</a:t>
            </a:r>
            <a:r>
              <a:rPr lang="es-MX" sz="2100" dirty="0" smtClean="0"/>
              <a:t>.</a:t>
            </a:r>
            <a:r>
              <a:rPr lang="es-MX" sz="2100" dirty="0"/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2100" dirty="0"/>
              <a:t>2.4.1.1.5.- Propiciar el tránsito y movilidad de estudiantes y docentes, así como el intercambio con instituciones de educación superior nacionales e internacionales.</a:t>
            </a:r>
          </a:p>
        </p:txBody>
      </p:sp>
    </p:spTree>
    <p:extLst>
      <p:ext uri="{BB962C8B-B14F-4D97-AF65-F5344CB8AC3E}">
        <p14:creationId xmlns:p14="http://schemas.microsoft.com/office/powerpoint/2010/main" val="19749529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589</Words>
  <Application>Microsoft Office PowerPoint</Application>
  <PresentationFormat>Panorámica</PresentationFormat>
  <Paragraphs>32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Formulación del PROSEC a partir del PLED 2019-2024</vt:lpstr>
      <vt:lpstr>Formulación del PROSEC a partir del PLED 2019-2024</vt:lpstr>
      <vt:lpstr>Formulación del PROSEC a partir del PLED 2019-2024</vt:lpstr>
      <vt:lpstr>Formulación del PROSEC a partir del PLED 2019-2024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Comparativo PLED y PROSEC 2019-2024</dc:title>
  <dc:creator>Laura Beatriz Gonzalez Gordillo</dc:creator>
  <cp:lastModifiedBy>Laura Beatriz Gonzalez Gordillo</cp:lastModifiedBy>
  <cp:revision>4</cp:revision>
  <dcterms:created xsi:type="dcterms:W3CDTF">2019-07-02T17:30:13Z</dcterms:created>
  <dcterms:modified xsi:type="dcterms:W3CDTF">2019-07-02T17:56:58Z</dcterms:modified>
</cp:coreProperties>
</file>